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2CC_561AD721.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DD_918272A5.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E8_6349215C.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08_798CAEE3.xml" ContentType="application/vnd.ms-powerpoint.comments+xml"/>
  <Override PartName="/ppt/notesSlides/notesSlide22.xml" ContentType="application/vnd.openxmlformats-officedocument.presentationml.notesSlide+xml"/>
  <Override PartName="/ppt/comments/modernComment_10E_D72B655B.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D2_43DF8882.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EA_187FBB42.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1E_44BC7A68.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334" r:id="rId3"/>
    <p:sldId id="333" r:id="rId4"/>
    <p:sldId id="400" r:id="rId5"/>
    <p:sldId id="689" r:id="rId6"/>
    <p:sldId id="717" r:id="rId7"/>
    <p:sldId id="734" r:id="rId8"/>
    <p:sldId id="742" r:id="rId9"/>
    <p:sldId id="716" r:id="rId10"/>
    <p:sldId id="750" r:id="rId11"/>
    <p:sldId id="741" r:id="rId12"/>
    <p:sldId id="751" r:id="rId13"/>
    <p:sldId id="732" r:id="rId14"/>
    <p:sldId id="733" r:id="rId15"/>
    <p:sldId id="378" r:id="rId16"/>
    <p:sldId id="748" r:id="rId17"/>
    <p:sldId id="260" r:id="rId18"/>
    <p:sldId id="743" r:id="rId19"/>
    <p:sldId id="721" r:id="rId20"/>
    <p:sldId id="735" r:id="rId21"/>
    <p:sldId id="744" r:id="rId22"/>
    <p:sldId id="723" r:id="rId23"/>
    <p:sldId id="264" r:id="rId24"/>
    <p:sldId id="270" r:id="rId25"/>
    <p:sldId id="271" r:id="rId26"/>
    <p:sldId id="272" r:id="rId27"/>
    <p:sldId id="273" r:id="rId28"/>
    <p:sldId id="722" r:id="rId29"/>
    <p:sldId id="730" r:id="rId30"/>
    <p:sldId id="745" r:id="rId31"/>
    <p:sldId id="315" r:id="rId32"/>
    <p:sldId id="746" r:id="rId33"/>
    <p:sldId id="747" r:id="rId34"/>
    <p:sldId id="737" r:id="rId35"/>
    <p:sldId id="749" r:id="rId36"/>
    <p:sldId id="286" r:id="rId37"/>
    <p:sldId id="729" r:id="rId38"/>
    <p:sldId id="728" r:id="rId39"/>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4BBC5D-61ED-4248-A268-F1B5C0AC8A32}" name="DAVIS Kate 31261" initials="KD" userId="S::Kate.DAVIS@devonandcornwall.pnn.police.uk::a5c6504a-fd17-4fa6-a2bd-7b70539047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08" autoAdjust="0"/>
    <p:restoredTop sz="79951"/>
  </p:normalViewPr>
  <p:slideViewPr>
    <p:cSldViewPr>
      <p:cViewPr varScale="1">
        <p:scale>
          <a:sx n="63" d="100"/>
          <a:sy n="63" d="100"/>
        </p:scale>
        <p:origin x="1036"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5" d="100"/>
          <a:sy n="75" d="100"/>
        </p:scale>
        <p:origin x="304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omments/modernComment_108_798CAEE3.xml><?xml version="1.0" encoding="utf-8"?>
<p188:cmLst xmlns:a="http://schemas.openxmlformats.org/drawingml/2006/main" xmlns:r="http://schemas.openxmlformats.org/officeDocument/2006/relationships" xmlns:p188="http://schemas.microsoft.com/office/powerpoint/2018/8/main">
  <p188:cm id="{4441D289-11BB-4FBE-809E-8421E720BB8C}" authorId="{D94BBC5D-61ED-4248-A268-F1B5C0AC8A32}" created="2025-07-02T14:53:54.176">
    <pc:sldMkLst xmlns:pc="http://schemas.microsoft.com/office/powerpoint/2013/main/command">
      <pc:docMk/>
      <pc:sldMk cId="2039262947" sldId="264"/>
    </pc:sldMkLst>
    <p188:txBody>
      <a:bodyPr/>
      <a:lstStyle/>
      <a:p>
        <a:r>
          <a:rPr lang="en-GB"/>
          <a:t>Changed to language directed at them as the audience</a:t>
        </a:r>
      </a:p>
    </p188:txBody>
  </p188:cm>
</p188:cmLst>
</file>

<file path=ppt/comments/modernComment_10E_D72B655B.xml><?xml version="1.0" encoding="utf-8"?>
<p188:cmLst xmlns:a="http://schemas.openxmlformats.org/drawingml/2006/main" xmlns:r="http://schemas.openxmlformats.org/officeDocument/2006/relationships" xmlns:p188="http://schemas.microsoft.com/office/powerpoint/2018/8/main">
  <p188:cm id="{65C955B1-38E6-4148-AC81-188A743C79F2}" authorId="{D94BBC5D-61ED-4248-A268-F1B5C0AC8A32}" created="2025-05-27T14:15:33.273">
    <pc:sldMkLst xmlns:pc="http://schemas.microsoft.com/office/powerpoint/2013/main/command">
      <pc:docMk/>
      <pc:sldMk cId="3609945435" sldId="270"/>
    </pc:sldMkLst>
    <p188:txBody>
      <a:bodyPr/>
      <a:lstStyle/>
      <a:p>
        <a:r>
          <a:rPr lang="en-GB"/>
          <a:t>Please can this be explained with a focus on sexual exploitation too, not just county lines as these stages of recruitment can apply for other types too.</a:t>
        </a:r>
      </a:p>
    </p188:txBody>
  </p188:cm>
</p188:cmLst>
</file>

<file path=ppt/comments/modernComment_11E_44BC7A68.xml><?xml version="1.0" encoding="utf-8"?>
<p188:cmLst xmlns:a="http://schemas.openxmlformats.org/drawingml/2006/main" xmlns:r="http://schemas.openxmlformats.org/officeDocument/2006/relationships" xmlns:p188="http://schemas.microsoft.com/office/powerpoint/2018/8/main">
  <p188:cm id="{8DF6C76D-65D4-4284-90CB-82C011550CD9}" authorId="{D94BBC5D-61ED-4248-A268-F1B5C0AC8A32}" created="2025-05-22T10:54:49.982">
    <pc:sldMkLst xmlns:pc="http://schemas.microsoft.com/office/powerpoint/2013/main/command">
      <pc:docMk/>
      <pc:sldMk cId="1153202792" sldId="286"/>
    </pc:sldMkLst>
    <p188:replyLst>
      <p188:reply id="{AFEBFEAE-7DC0-4D33-87E6-BD0DFFF4955C}" authorId="{D94BBC5D-61ED-4248-A268-F1B5C0AC8A32}" created="2025-05-27T14:17:21.258">
        <p188:txBody>
          <a:bodyPr/>
          <a:lstStyle/>
          <a:p>
            <a:endParaRPr lang="en-GB"/>
          </a:p>
        </p188:txBody>
      </p188:reply>
      <p188:reply id="{88544136-2F33-41FC-887D-C0B16E906054}" authorId="{D94BBC5D-61ED-4248-A268-F1B5C0AC8A32}" created="2025-07-02T15:40:08.218">
        <p188:txBody>
          <a:bodyPr/>
          <a:lstStyle/>
          <a:p>
            <a:r>
              <a:rPr lang="en-GB"/>
              <a:t>Logos have been replaced with new ones</a:t>
            </a:r>
          </a:p>
        </p188:txBody>
      </p188:reply>
    </p188:replyLst>
    <p188:txBody>
      <a:bodyPr/>
      <a:lstStyle/>
      <a:p>
        <a:r>
          <a:rPr lang="en-GB"/>
          <a:t>School Community Police Officer - terminology, they might not be called this or have these officers in a particular force - might use volunteers, PCSOs etc so please can this be explained that could be called something different.</a:t>
        </a:r>
      </a:p>
    </p188:txBody>
  </p188:cm>
</p188:cmLst>
</file>

<file path=ppt/comments/modernComment_2CC_561AD721.xml><?xml version="1.0" encoding="utf-8"?>
<p188:cmLst xmlns:a="http://schemas.openxmlformats.org/drawingml/2006/main" xmlns:r="http://schemas.openxmlformats.org/officeDocument/2006/relationships" xmlns:p188="http://schemas.microsoft.com/office/powerpoint/2018/8/main">
  <p188:cm id="{B4CD195C-B27E-460A-A11F-90E5267A9EEA}" authorId="{D94BBC5D-61ED-4248-A268-F1B5C0AC8A32}" created="2025-05-27T14:13:27.470">
    <pc:sldMkLst xmlns:pc="http://schemas.microsoft.com/office/powerpoint/2013/main/command">
      <pc:docMk/>
      <pc:sldMk cId="1444599585" sldId="716"/>
    </pc:sldMkLst>
    <p188:txBody>
      <a:bodyPr/>
      <a:lstStyle/>
      <a:p>
        <a:r>
          <a:rPr lang="en-GB"/>
          <a:t>Not just partner or relative on Domestic Servitude - could be an 'employer' etc.
Labour exploitation could be car washing, nail bars, care sector etc.  Can you put construction trades rather than listing roofing, laying etc please.
</a:t>
        </a:r>
      </a:p>
    </p188:txBody>
  </p188:cm>
</p188:cmLst>
</file>

<file path=ppt/comments/modernComment_2D2_43DF8882.xml><?xml version="1.0" encoding="utf-8"?>
<p188:cmLst xmlns:a="http://schemas.openxmlformats.org/drawingml/2006/main" xmlns:r="http://schemas.openxmlformats.org/officeDocument/2006/relationships" xmlns:p188="http://schemas.microsoft.com/office/powerpoint/2018/8/main">
  <p188:cm id="{6B9748E9-48FB-4B63-A83B-DD6A4425F6F8}" authorId="{D94BBC5D-61ED-4248-A268-F1B5C0AC8A32}" created="2025-05-27T14:16:19.817">
    <ac:deMkLst xmlns:ac="http://schemas.microsoft.com/office/drawing/2013/main/command">
      <pc:docMk xmlns:pc="http://schemas.microsoft.com/office/powerpoint/2013/main/command"/>
      <pc:sldMk xmlns:pc="http://schemas.microsoft.com/office/powerpoint/2013/main/command" cId="1138722946" sldId="722"/>
      <ac:spMk id="3" creationId="{5B354613-1856-A2E0-45B9-F81C45CD6F05}"/>
    </ac:deMkLst>
    <p188:txBody>
      <a:bodyPr/>
      <a:lstStyle/>
      <a:p>
        <a:r>
          <a:rPr lang="en-GB"/>
          <a:t>Small 'g' for guilt</a:t>
        </a:r>
      </a:p>
    </p188:txBody>
  </p188:cm>
</p188:cmLst>
</file>

<file path=ppt/comments/modernComment_2DD_918272A5.xml><?xml version="1.0" encoding="utf-8"?>
<p188:cmLst xmlns:a="http://schemas.openxmlformats.org/drawingml/2006/main" xmlns:r="http://schemas.openxmlformats.org/officeDocument/2006/relationships" xmlns:p188="http://schemas.microsoft.com/office/powerpoint/2018/8/main">
  <p188:cm id="{2812217D-BCBC-42F8-A0BF-96338D5722BE}" authorId="{D94BBC5D-61ED-4248-A268-F1B5C0AC8A32}" created="2025-05-27T14:14:14.211">
    <pc:sldMkLst xmlns:pc="http://schemas.microsoft.com/office/powerpoint/2013/main/command">
      <pc:docMk/>
      <pc:sldMk cId="2441245349" sldId="733"/>
    </pc:sldMkLst>
    <p188:txBody>
      <a:bodyPr/>
      <a:lstStyle/>
      <a:p>
        <a:r>
          <a:rPr lang="en-GB"/>
          <a:t>Please can you remove sham and forced marriages - not modern slavery, part of general exploitation.</a:t>
        </a:r>
      </a:p>
    </p188:txBody>
  </p188:cm>
</p188:cmLst>
</file>

<file path=ppt/comments/modernComment_2E8_6349215C.xml><?xml version="1.0" encoding="utf-8"?>
<p188:cmLst xmlns:a="http://schemas.openxmlformats.org/drawingml/2006/main" xmlns:r="http://schemas.openxmlformats.org/officeDocument/2006/relationships" xmlns:p188="http://schemas.microsoft.com/office/powerpoint/2018/8/main">
  <p188:cm id="{84003BEF-E902-41B2-8040-E086143D8F2C}" authorId="{D94BBC5D-61ED-4248-A268-F1B5C0AC8A32}" created="2025-07-08T12:02:13.512">
    <pc:sldMkLst xmlns:pc="http://schemas.microsoft.com/office/powerpoint/2013/main/command">
      <pc:docMk/>
      <pc:sldMk cId="1665737052" sldId="744"/>
    </pc:sldMkLst>
    <p188:txBody>
      <a:bodyPr/>
      <a:lstStyle/>
      <a:p>
        <a:r>
          <a:rPr lang="en-GB"/>
          <a:t>Speak about video prior, quotes to validate learning.  Changed some wording to more young people friendly language.  Turnover? - to be explained or changed?</a:t>
        </a:r>
      </a:p>
    </p188:txBody>
  </p188:cm>
</p188:cmLst>
</file>

<file path=ppt/comments/modernComment_2EA_187FBB42.xml><?xml version="1.0" encoding="utf-8"?>
<p188:cmLst xmlns:a="http://schemas.openxmlformats.org/drawingml/2006/main" xmlns:r="http://schemas.openxmlformats.org/officeDocument/2006/relationships" xmlns:p188="http://schemas.microsoft.com/office/powerpoint/2018/8/main">
  <p188:cm id="{C374277E-592E-463A-B679-87B577E0C6ED}" authorId="{D94BBC5D-61ED-4248-A268-F1B5C0AC8A32}" created="2025-05-22T10:54:19.517">
    <pc:sldMkLst xmlns:pc="http://schemas.microsoft.com/office/powerpoint/2013/main/command">
      <pc:docMk/>
      <pc:sldMk cId="2449297687" sldId="317"/>
    </pc:sldMkLst>
    <p188:txBody>
      <a:bodyPr/>
      <a:lstStyle/>
      <a:p>
        <a:r>
          <a:rPr lang="en-GB"/>
          <a:t>Can we please add in slides to show the other break out exercises possible - from the facilitator pack? Such as the ones I sent in and the Causeway risk checker as separate slides too.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GB"/>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D4C3549E-089C-43DF-AF70-AEA93DECCD60}" type="datetimeFigureOut">
              <a:rPr lang="en-GB" smtClean="0"/>
              <a:t>15/10/2025</a:t>
            </a:fld>
            <a:endParaRPr lang="en-GB"/>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GB"/>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0D5B0473-6492-4873-B264-94BC8B926A5C}" type="slidenum">
              <a:rPr lang="en-GB" smtClean="0"/>
              <a:t>‹#›</a:t>
            </a:fld>
            <a:endParaRPr lang="en-GB"/>
          </a:p>
        </p:txBody>
      </p:sp>
    </p:spTree>
    <p:extLst>
      <p:ext uri="{BB962C8B-B14F-4D97-AF65-F5344CB8AC3E}">
        <p14:creationId xmlns:p14="http://schemas.microsoft.com/office/powerpoint/2010/main" val="4109267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Welcome the class to the session</a:t>
            </a:r>
          </a:p>
        </p:txBody>
      </p:sp>
      <p:sp>
        <p:nvSpPr>
          <p:cNvPr id="4" name="Slide Number Placeholder 3"/>
          <p:cNvSpPr>
            <a:spLocks noGrp="1"/>
          </p:cNvSpPr>
          <p:nvPr>
            <p:ph type="sldNum" sz="quarter" idx="5"/>
          </p:nvPr>
        </p:nvSpPr>
        <p:spPr/>
        <p:txBody>
          <a:bodyPr/>
          <a:lstStyle/>
          <a:p>
            <a:fld id="{0D5B0473-6492-4873-B264-94BC8B926A5C}" type="slidenum">
              <a:rPr lang="en-GB" smtClean="0"/>
              <a:t>1</a:t>
            </a:fld>
            <a:endParaRPr lang="en-GB"/>
          </a:p>
        </p:txBody>
      </p:sp>
    </p:spTree>
    <p:extLst>
      <p:ext uri="{BB962C8B-B14F-4D97-AF65-F5344CB8AC3E}">
        <p14:creationId xmlns:p14="http://schemas.microsoft.com/office/powerpoint/2010/main" val="420388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BAC0B-E024-7669-89C9-0A321585F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20467-CA8E-14C1-5C00-9DAAD2E2AD0E}"/>
              </a:ext>
            </a:extLst>
          </p:cNvPr>
          <p:cNvSpPr>
            <a:spLocks noGrp="1" noRot="1" noChangeAspect="1"/>
          </p:cNvSpPr>
          <p:nvPr>
            <p:ph type="sldImg"/>
          </p:nvPr>
        </p:nvSpPr>
        <p:spPr>
          <a:xfrm>
            <a:off x="438150" y="1268413"/>
            <a:ext cx="6013450" cy="3382962"/>
          </a:xfrm>
        </p:spPr>
      </p:sp>
      <p:sp>
        <p:nvSpPr>
          <p:cNvPr id="3" name="Notes Placeholder 2">
            <a:extLst>
              <a:ext uri="{FF2B5EF4-FFF2-40B4-BE49-F238E27FC236}">
                <a16:creationId xmlns:a16="http://schemas.microsoft.com/office/drawing/2014/main" id="{484BF20F-516A-A3EC-1414-6B88B38DFDF4}"/>
              </a:ext>
            </a:extLst>
          </p:cNvPr>
          <p:cNvSpPr>
            <a:spLocks noGrp="1"/>
          </p:cNvSpPr>
          <p:nvPr>
            <p:ph type="body" idx="1"/>
          </p:nvPr>
        </p:nvSpPr>
        <p:spPr/>
        <p:txBody>
          <a:bodyPr/>
          <a:lstStyle/>
          <a:p>
            <a:r>
              <a:rPr lang="en-GB" dirty="0"/>
              <a:t>There are four main forms of exploitation in the UK. You are now going to say a bit about each.  Information can also be found in the Facilitators Notes</a:t>
            </a:r>
          </a:p>
          <a:p>
            <a:endParaRPr lang="en-GB" dirty="0"/>
          </a:p>
          <a:p>
            <a:r>
              <a:rPr lang="en-GB" b="1" dirty="0">
                <a:effectLst/>
                <a:latin typeface="Calibri" panose="020F0502020204030204" pitchFamily="34" charset="0"/>
                <a:ea typeface="Times New Roman" panose="02020603050405020304" pitchFamily="18" charset="0"/>
              </a:rPr>
              <a:t>Domestic Servitude</a:t>
            </a:r>
            <a:br>
              <a:rPr lang="en-GB" dirty="0">
                <a:effectLst/>
                <a:latin typeface="Times New Roman" panose="02020603050405020304" pitchFamily="18" charset="0"/>
                <a:ea typeface="Times New Roman" panose="02020603050405020304" pitchFamily="18" charset="0"/>
              </a:rPr>
            </a:br>
            <a:r>
              <a:rPr lang="en-GB" dirty="0">
                <a:effectLst/>
                <a:latin typeface="Calibri" panose="020F0502020204030204" pitchFamily="34" charset="0"/>
                <a:ea typeface="Times New Roman" panose="02020603050405020304" pitchFamily="18" charset="0"/>
              </a:rPr>
              <a:t>Domestic servitude in the UK is a form of modern slavery where individuals, often women and children, are forced to work in private households under coercive conditions. The National Referral Mechanism reported hundreds of potential victims of domestic servitude annually, highlighting the urgent need for stronger protections, awareness campaigns, and support systems to address this hidden crime and safeguard the rights of affected individuals.</a:t>
            </a:r>
          </a:p>
          <a:p>
            <a:endParaRPr lang="en-GB" dirty="0">
              <a:effectLst/>
              <a:latin typeface="Times New Roman" panose="02020603050405020304" pitchFamily="18" charset="0"/>
              <a:ea typeface="Times New Roman" panose="02020603050405020304" pitchFamily="18" charset="0"/>
            </a:endParaRPr>
          </a:p>
          <a:p>
            <a:r>
              <a:rPr lang="en-GB" b="1" dirty="0">
                <a:effectLst/>
                <a:latin typeface="Calibri" panose="020F0502020204030204" pitchFamily="34" charset="0"/>
                <a:ea typeface="Calibri" panose="020F0502020204030204" pitchFamily="34" charset="0"/>
                <a:cs typeface="Arial" panose="020B0604020202020204" pitchFamily="34" charset="0"/>
              </a:rPr>
              <a:t>Labour exploitation</a:t>
            </a:r>
            <a:br>
              <a:rPr lang="en-GB" b="1" dirty="0">
                <a:effectLst/>
                <a:latin typeface="Calibri" panose="020F0502020204030204" pitchFamily="34" charset="0"/>
                <a:ea typeface="Calibri" panose="020F0502020204030204" pitchFamily="34" charset="0"/>
                <a:cs typeface="Arial" panose="020B0604020202020204" pitchFamily="34" charset="0"/>
              </a:rPr>
            </a:br>
            <a:r>
              <a:rPr lang="en-GB" dirty="0">
                <a:effectLst/>
                <a:latin typeface="Calibri" panose="020F0502020204030204" pitchFamily="34" charset="0"/>
                <a:ea typeface="Calibri" panose="020F0502020204030204" pitchFamily="34" charset="0"/>
                <a:cs typeface="Arial" panose="020B0604020202020204" pitchFamily="34" charset="0"/>
              </a:rPr>
              <a:t>Labour exploitation is a serious issue in the UK, where individuals, including children, are subjected to unfair working conditions, low wages, and excessive hours. Many victims are trapped in sectors such as agriculture, construction, and hospitality, often facing threats or coercion that prevent them from leaving. Children are particularly at risk, as they may be forced into work instead of attending school, depriving them of their education and future opportunities. </a:t>
            </a:r>
            <a:endParaRPr lang="en-GB" dirty="0"/>
          </a:p>
        </p:txBody>
      </p:sp>
      <p:sp>
        <p:nvSpPr>
          <p:cNvPr id="4" name="Slide Number Placeholder 3">
            <a:extLst>
              <a:ext uri="{FF2B5EF4-FFF2-40B4-BE49-F238E27FC236}">
                <a16:creationId xmlns:a16="http://schemas.microsoft.com/office/drawing/2014/main" id="{572395FA-4B88-55B5-9C31-CE4463045CAA}"/>
              </a:ext>
            </a:extLst>
          </p:cNvPr>
          <p:cNvSpPr>
            <a:spLocks noGrp="1"/>
          </p:cNvSpPr>
          <p:nvPr>
            <p:ph type="sldNum" sz="quarter" idx="5"/>
          </p:nvPr>
        </p:nvSpPr>
        <p:spPr/>
        <p:txBody>
          <a:bodyPr/>
          <a:lstStyle/>
          <a:p>
            <a:fld id="{0D5B0473-6492-4873-B264-94BC8B926A5C}" type="slidenum">
              <a:rPr lang="en-GB" smtClean="0"/>
              <a:t>10</a:t>
            </a:fld>
            <a:endParaRPr lang="en-GB"/>
          </a:p>
        </p:txBody>
      </p:sp>
    </p:spTree>
    <p:extLst>
      <p:ext uri="{BB962C8B-B14F-4D97-AF65-F5344CB8AC3E}">
        <p14:creationId xmlns:p14="http://schemas.microsoft.com/office/powerpoint/2010/main" val="86950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Read the narrative in the facilitator’s notes to the class and discuss the questions with the class.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380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pPr algn="l"/>
            <a:r>
              <a:rPr lang="en-GB" sz="1400" b="1" dirty="0">
                <a:latin typeface="NSPCC-Bold"/>
              </a:rPr>
              <a:t>Child sexual exploitation online</a:t>
            </a:r>
          </a:p>
          <a:p>
            <a:pPr algn="l"/>
            <a:endParaRPr lang="en-GB" sz="1200" dirty="0">
              <a:latin typeface="NSPCC-Regular"/>
            </a:endParaRPr>
          </a:p>
          <a:p>
            <a:pPr>
              <a:spcAft>
                <a:spcPts val="563"/>
              </a:spcAft>
            </a:pPr>
            <a:r>
              <a:rPr lang="en-GB" sz="1200" dirty="0">
                <a:latin typeface="NSPCC-Regular"/>
              </a:rPr>
              <a:t>Abusers sometimes use the threat of sharing images, videos or copies of conversations to make young people do things they don’t want to do. This might include forcing a young person to pay them money or take part in further sexual activity. This is sometimes referred to as sexually coerced extortion or ‘sextortion</a:t>
            </a:r>
            <a:endParaRPr lang="en-GB" dirty="0"/>
          </a:p>
        </p:txBody>
      </p:sp>
      <p:sp>
        <p:nvSpPr>
          <p:cNvPr id="4" name="Slide Number Placeholder 3"/>
          <p:cNvSpPr>
            <a:spLocks noGrp="1"/>
          </p:cNvSpPr>
          <p:nvPr>
            <p:ph type="sldNum" sz="quarter" idx="5"/>
          </p:nvPr>
        </p:nvSpPr>
        <p:spPr/>
        <p:txBody>
          <a:bodyPr/>
          <a:lstStyle/>
          <a:p>
            <a:fld id="{7C22A1BB-7E3F-4CB8-8F17-1F6E5306A5BA}" type="slidenum">
              <a:rPr lang="en-GB" smtClean="0"/>
              <a:t>12</a:t>
            </a:fld>
            <a:endParaRPr lang="en-GB"/>
          </a:p>
        </p:txBody>
      </p:sp>
    </p:spTree>
    <p:extLst>
      <p:ext uri="{BB962C8B-B14F-4D97-AF65-F5344CB8AC3E}">
        <p14:creationId xmlns:p14="http://schemas.microsoft.com/office/powerpoint/2010/main" val="1577723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kern="100" dirty="0">
                <a:effectLst/>
                <a:latin typeface="Calibri" panose="020F0502020204030204" pitchFamily="34" charset="0"/>
                <a:ea typeface="Calibri" panose="020F0502020204030204" pitchFamily="34" charset="0"/>
                <a:cs typeface="Arial" panose="020B0604020202020204" pitchFamily="34" charset="0"/>
              </a:rPr>
              <a:t>Criminal exploitation involves the manipulation of individuals, including children, to engage in illegal activities, often for the benefit of organized crime groups. Victims may be coerced into drug trafficking, theft, or sexual exploitation, frequently facing threats and violence that trap them in a cycle of abuse. Children are lured with promises of money, friendship, or a sense of belonging. Reports from law enforcement indicate a troubling rise in cases of child criminal exploitation. IN 2019, the big three forms of exploitation were </a:t>
            </a:r>
            <a:r>
              <a:rPr lang="en-GB" kern="100" dirty="0" err="1">
                <a:effectLst/>
                <a:latin typeface="Calibri" panose="020F0502020204030204" pitchFamily="34" charset="0"/>
                <a:ea typeface="Calibri" panose="020F0502020204030204" pitchFamily="34" charset="0"/>
                <a:cs typeface="Arial" panose="020B0604020202020204" pitchFamily="34" charset="0"/>
              </a:rPr>
              <a:t>dom</a:t>
            </a:r>
            <a:r>
              <a:rPr lang="en-GB" kern="100" dirty="0">
                <a:effectLst/>
                <a:latin typeface="Calibri" panose="020F0502020204030204" pitchFamily="34" charset="0"/>
                <a:ea typeface="Calibri" panose="020F0502020204030204" pitchFamily="34" charset="0"/>
                <a:cs typeface="Arial" panose="020B0604020202020204" pitchFamily="34" charset="0"/>
              </a:rPr>
              <a:t> servitude, sexual exploitation and labour exploitation. It is now the case that the main from of exploitation is criminal exploitation and his largely due to the prevalence of county lines drug trafficking all over the country. </a:t>
            </a:r>
            <a:endParaRPr lang="en-GB" dirty="0"/>
          </a:p>
        </p:txBody>
      </p:sp>
      <p:sp>
        <p:nvSpPr>
          <p:cNvPr id="4" name="Slide Number Placeholder 3"/>
          <p:cNvSpPr>
            <a:spLocks noGrp="1"/>
          </p:cNvSpPr>
          <p:nvPr>
            <p:ph type="sldNum" sz="quarter" idx="5"/>
          </p:nvPr>
        </p:nvSpPr>
        <p:spPr/>
        <p:txBody>
          <a:bodyPr/>
          <a:lstStyle/>
          <a:p>
            <a:fld id="{0D5B0473-6492-4873-B264-94BC8B926A5C}" type="slidenum">
              <a:rPr lang="en-GB" smtClean="0"/>
              <a:t>13</a:t>
            </a:fld>
            <a:endParaRPr lang="en-GB"/>
          </a:p>
        </p:txBody>
      </p:sp>
    </p:spTree>
    <p:extLst>
      <p:ext uri="{BB962C8B-B14F-4D97-AF65-F5344CB8AC3E}">
        <p14:creationId xmlns:p14="http://schemas.microsoft.com/office/powerpoint/2010/main" val="168974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spcBef>
                <a:spcPct val="0"/>
              </a:spcBef>
            </a:pPr>
            <a:r>
              <a:rPr lang="en-GB" altLang="en-US" dirty="0">
                <a:latin typeface="Arial" panose="020B0604020202020204" pitchFamily="34" charset="0"/>
                <a:cs typeface="Arial" panose="020B0604020202020204" pitchFamily="34" charset="0"/>
              </a:rPr>
              <a:t>This is not an exhaustive list.</a:t>
            </a:r>
            <a:endParaRPr lang="en-US" altLang="en-US" dirty="0">
              <a:latin typeface="Arial" panose="020B0604020202020204" pitchFamily="34" charset="0"/>
              <a:cs typeface="Arial" panose="020B0604020202020204" pitchFamily="34" charset="0"/>
            </a:endParaRPr>
          </a:p>
          <a:p>
            <a:pPr defTabSz="914400"/>
            <a:endParaRPr lang="en-GB" altLang="en-US"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Illegal entrant</a:t>
            </a:r>
          </a:p>
          <a:p>
            <a:r>
              <a:rPr lang="en-GB" dirty="0">
                <a:latin typeface="Arial" panose="020B0604020202020204" pitchFamily="34" charset="0"/>
                <a:cs typeface="Arial" panose="020B0604020202020204" pitchFamily="34" charset="0"/>
              </a:rPr>
              <a:t>Poor standard accommodation</a:t>
            </a:r>
          </a:p>
          <a:p>
            <a:r>
              <a:rPr lang="en-GB" dirty="0">
                <a:latin typeface="Arial" panose="020B0604020202020204" pitchFamily="34" charset="0"/>
                <a:cs typeface="Arial" panose="020B0604020202020204" pitchFamily="34" charset="0"/>
              </a:rPr>
              <a:t>Threats of being handed over to authorities</a:t>
            </a:r>
          </a:p>
          <a:p>
            <a:r>
              <a:rPr lang="en-GB" dirty="0">
                <a:latin typeface="Arial" panose="020B0604020202020204" pitchFamily="34" charset="0"/>
                <a:cs typeface="Arial" panose="020B0604020202020204" pitchFamily="34" charset="0"/>
              </a:rPr>
              <a:t>Working in location likely to be involved in exploitation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72725B-C038-4F83-8C2C-492FDD92E55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Ask the children/young people what they know about county lines – have they seen any relevant TV programmes or come across it online. Some may have personal experience. </a:t>
            </a:r>
          </a:p>
          <a:p>
            <a:r>
              <a:rPr lang="en-GB" sz="1400"/>
              <a:t>New </a:t>
            </a:r>
            <a:r>
              <a:rPr lang="en-GB" sz="1400" dirty="0"/>
              <a:t>videos which have =been added to the National County Lines Coordination Centre’s </a:t>
            </a:r>
            <a:r>
              <a:rPr lang="en-GB" sz="1400"/>
              <a:t>YouTube channel https://youtube.com/playlist?list=PLPTnOBOIBBuydzgBai4r6JP3SRfa8RIMd&amp;si=dX4W8xVVsRvwoJwu </a:t>
            </a:r>
            <a:endParaRPr lang="en-GB" sz="1400" dirty="0"/>
          </a:p>
        </p:txBody>
      </p:sp>
      <p:sp>
        <p:nvSpPr>
          <p:cNvPr id="4" name="Slide Number Placeholder 3"/>
          <p:cNvSpPr>
            <a:spLocks noGrp="1"/>
          </p:cNvSpPr>
          <p:nvPr>
            <p:ph type="sldNum" sz="quarter" idx="5"/>
          </p:nvPr>
        </p:nvSpPr>
        <p:spPr/>
        <p:txBody>
          <a:bodyPr/>
          <a:lstStyle/>
          <a:p>
            <a:fld id="{0D5B0473-6492-4873-B264-94BC8B926A5C}" type="slidenum">
              <a:rPr lang="en-GB" smtClean="0"/>
              <a:t>16</a:t>
            </a:fld>
            <a:endParaRPr lang="en-GB"/>
          </a:p>
        </p:txBody>
      </p:sp>
    </p:spTree>
    <p:extLst>
      <p:ext uri="{BB962C8B-B14F-4D97-AF65-F5344CB8AC3E}">
        <p14:creationId xmlns:p14="http://schemas.microsoft.com/office/powerpoint/2010/main" val="380202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8286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This is a 3 minute film which gives a good overview of the nature of county lines</a:t>
            </a:r>
            <a:r>
              <a:rPr lang="en-GB" dirty="0"/>
              <a:t>,</a:t>
            </a:r>
          </a:p>
          <a:p>
            <a:endParaRPr lang="en-GB" dirty="0"/>
          </a:p>
          <a:p>
            <a:r>
              <a:rPr lang="en-GB" sz="1400" dirty="0"/>
              <a:t>Ask for any insights or feelings after watching this</a:t>
            </a:r>
          </a:p>
        </p:txBody>
      </p:sp>
      <p:sp>
        <p:nvSpPr>
          <p:cNvPr id="4" name="Slide Number Placeholder 3"/>
          <p:cNvSpPr>
            <a:spLocks noGrp="1"/>
          </p:cNvSpPr>
          <p:nvPr>
            <p:ph type="sldNum" sz="quarter" idx="5"/>
          </p:nvPr>
        </p:nvSpPr>
        <p:spPr/>
        <p:txBody>
          <a:bodyPr/>
          <a:lstStyle/>
          <a:p>
            <a:fld id="{0D5B0473-6492-4873-B264-94BC8B926A5C}" type="slidenum">
              <a:rPr lang="en-GB" smtClean="0"/>
              <a:t>18</a:t>
            </a:fld>
            <a:endParaRPr lang="en-GB"/>
          </a:p>
        </p:txBody>
      </p:sp>
    </p:spTree>
    <p:extLst>
      <p:ext uri="{BB962C8B-B14F-4D97-AF65-F5344CB8AC3E}">
        <p14:creationId xmlns:p14="http://schemas.microsoft.com/office/powerpoint/2010/main" val="84744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Read the narrative from the Facilitator’s Notes and then discuss with your class how they felt as you were reading. Do they think this could happen to them? How could they make sure this does not happen to them? You could divide them into smaller groups to talk about their feelings before sharing their thoughts with the whole class. </a:t>
            </a:r>
          </a:p>
        </p:txBody>
      </p:sp>
      <p:sp>
        <p:nvSpPr>
          <p:cNvPr id="4" name="Slide Number Placeholder 3"/>
          <p:cNvSpPr>
            <a:spLocks noGrp="1"/>
          </p:cNvSpPr>
          <p:nvPr>
            <p:ph type="sldNum" sz="quarter" idx="5"/>
          </p:nvPr>
        </p:nvSpPr>
        <p:spPr/>
        <p:txBody>
          <a:bodyPr/>
          <a:lstStyle/>
          <a:p>
            <a:fld id="{0D5B0473-6492-4873-B264-94BC8B926A5C}" type="slidenum">
              <a:rPr lang="en-GB" smtClean="0"/>
              <a:t>19</a:t>
            </a:fld>
            <a:endParaRPr lang="en-GB"/>
          </a:p>
        </p:txBody>
      </p:sp>
    </p:spTree>
    <p:extLst>
      <p:ext uri="{BB962C8B-B14F-4D97-AF65-F5344CB8AC3E}">
        <p14:creationId xmlns:p14="http://schemas.microsoft.com/office/powerpoint/2010/main" val="3219668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Read these key facts out as they appear. Stress the final point that it can be anyone. Recent research has shown that there has been an increase in middle class, and even affluent young people being caught up in it. Most of the grooming now is done on line.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97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This is what you will be covering in the next hour. </a:t>
            </a:r>
          </a:p>
        </p:txBody>
      </p:sp>
      <p:sp>
        <p:nvSpPr>
          <p:cNvPr id="4" name="Slide Number Placeholder 3"/>
          <p:cNvSpPr>
            <a:spLocks noGrp="1"/>
          </p:cNvSpPr>
          <p:nvPr>
            <p:ph type="sldNum" sz="quarter" idx="5"/>
          </p:nvPr>
        </p:nvSpPr>
        <p:spPr/>
        <p:txBody>
          <a:bodyPr/>
          <a:lstStyle/>
          <a:p>
            <a:fld id="{0D5B0473-6492-4873-B264-94BC8B926A5C}" type="slidenum">
              <a:rPr lang="en-GB" smtClean="0"/>
              <a:t>2</a:t>
            </a:fld>
            <a:endParaRPr lang="en-GB"/>
          </a:p>
        </p:txBody>
      </p:sp>
    </p:spTree>
    <p:extLst>
      <p:ext uri="{BB962C8B-B14F-4D97-AF65-F5344CB8AC3E}">
        <p14:creationId xmlns:p14="http://schemas.microsoft.com/office/powerpoint/2010/main" val="3526251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Ask the young people why they think they may be more vulnerable than an adult perhaps? </a:t>
            </a:r>
          </a:p>
        </p:txBody>
      </p:sp>
      <p:sp>
        <p:nvSpPr>
          <p:cNvPr id="4" name="Slide Number Placeholder 3"/>
          <p:cNvSpPr>
            <a:spLocks noGrp="1"/>
          </p:cNvSpPr>
          <p:nvPr>
            <p:ph type="sldNum" sz="quarter" idx="5"/>
          </p:nvPr>
        </p:nvSpPr>
        <p:spPr/>
        <p:txBody>
          <a:bodyPr/>
          <a:lstStyle/>
          <a:p>
            <a:fld id="{0D5B0473-6492-4873-B264-94BC8B926A5C}" type="slidenum">
              <a:rPr lang="en-GB" smtClean="0"/>
              <a:t>21</a:t>
            </a:fld>
            <a:endParaRPr lang="en-GB"/>
          </a:p>
        </p:txBody>
      </p:sp>
    </p:spTree>
    <p:extLst>
      <p:ext uri="{BB962C8B-B14F-4D97-AF65-F5344CB8AC3E}">
        <p14:creationId xmlns:p14="http://schemas.microsoft.com/office/powerpoint/2010/main" val="3411632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You could also add that there is a mental health crisis with regard to young people these days. Self esteem can be low in this social media culture where young people feel they can’t compete with others. It can help their self esteem if they feel they belong to something and becoming part of gang can satisfy that need. </a:t>
            </a:r>
          </a:p>
        </p:txBody>
      </p:sp>
      <p:sp>
        <p:nvSpPr>
          <p:cNvPr id="4" name="Slide Number Placeholder 3"/>
          <p:cNvSpPr>
            <a:spLocks noGrp="1"/>
          </p:cNvSpPr>
          <p:nvPr>
            <p:ph type="sldNum" sz="quarter" idx="5"/>
          </p:nvPr>
        </p:nvSpPr>
        <p:spPr/>
        <p:txBody>
          <a:bodyPr/>
          <a:lstStyle/>
          <a:p>
            <a:fld id="{0D5B0473-6492-4873-B264-94BC8B926A5C}" type="slidenum">
              <a:rPr lang="en-GB" smtClean="0"/>
              <a:t>22</a:t>
            </a:fld>
            <a:endParaRPr lang="en-GB"/>
          </a:p>
        </p:txBody>
      </p:sp>
    </p:spTree>
    <p:extLst>
      <p:ext uri="{BB962C8B-B14F-4D97-AF65-F5344CB8AC3E}">
        <p14:creationId xmlns:p14="http://schemas.microsoft.com/office/powerpoint/2010/main" val="42641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a:xfrm>
            <a:off x="688975" y="4881250"/>
            <a:ext cx="5511800" cy="3946118"/>
          </a:xfrm>
        </p:spPr>
        <p:txBody>
          <a:bodyPr/>
          <a:lstStyle/>
          <a:p>
            <a:r>
              <a:rPr lang="en-GB" sz="1400" dirty="0"/>
              <a:t>This is a useful model to see how young people are drawn in to modern slavery, particularly county lines and sexual exploitation. But it is just a model and all models are fallible. Not all children will go through all the stages. Sometimes the trapped stage happens very quickly. </a:t>
            </a:r>
          </a:p>
        </p:txBody>
      </p:sp>
    </p:spTree>
    <p:extLst>
      <p:ext uri="{BB962C8B-B14F-4D97-AF65-F5344CB8AC3E}">
        <p14:creationId xmlns:p14="http://schemas.microsoft.com/office/powerpoint/2010/main" val="3414180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pPr>
              <a:lnSpc>
                <a:spcPct val="115000"/>
              </a:lnSpc>
              <a:spcAft>
                <a:spcPts val="10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The way children are targeted is changing all the time in line with advances in technology. </a:t>
            </a:r>
          </a:p>
          <a:p>
            <a:r>
              <a:rPr lang="en-GB" sz="1400" kern="1200" dirty="0">
                <a:effectLst/>
                <a:latin typeface="Calibri" panose="020F0502020204030204" pitchFamily="34" charset="0"/>
                <a:ea typeface="+mn-ea"/>
                <a:cs typeface="+mn-cs"/>
              </a:rPr>
              <a:t>Key places where gangs target, approach and manipulate vulnerable young people include schools and social care spaces, street grooming and increasingly digital channels including social media, private chat apps and online gaming. Research has shown that the majority of targeting and grooming is on Snapchat. </a:t>
            </a:r>
            <a:br>
              <a:rPr lang="en-GB" sz="1400" kern="1200" dirty="0">
                <a:effectLst/>
                <a:latin typeface="Calibri" panose="020F0502020204030204" pitchFamily="34" charset="0"/>
                <a:ea typeface="+mn-ea"/>
                <a:cs typeface="+mn-cs"/>
              </a:rPr>
            </a:br>
            <a:br>
              <a:rPr lang="en-GB" sz="1400" kern="1200" dirty="0">
                <a:effectLst/>
                <a:latin typeface="Calibri" panose="020F0502020204030204" pitchFamily="34" charset="0"/>
                <a:ea typeface="+mn-ea"/>
                <a:cs typeface="+mn-cs"/>
              </a:rPr>
            </a:br>
            <a:r>
              <a:rPr lang="en-GB" sz="1400" kern="1200" dirty="0">
                <a:effectLst/>
                <a:latin typeface="Calibri" panose="020F0502020204030204" pitchFamily="34" charset="0"/>
                <a:ea typeface="+mn-ea"/>
                <a:cs typeface="+mn-cs"/>
              </a:rPr>
              <a:t> But also online gaming platforms are used – children are offered gaming credits to put them into debt bondage. </a:t>
            </a:r>
            <a:endParaRPr lang="en-GB" sz="1400" dirty="0"/>
          </a:p>
        </p:txBody>
      </p:sp>
      <p:sp>
        <p:nvSpPr>
          <p:cNvPr id="4" name="Slide Number Placeholder 3"/>
          <p:cNvSpPr>
            <a:spLocks noGrp="1"/>
          </p:cNvSpPr>
          <p:nvPr>
            <p:ph type="sldNum" sz="quarter" idx="5"/>
          </p:nvPr>
        </p:nvSpPr>
        <p:spPr/>
        <p:txBody>
          <a:bodyPr/>
          <a:lstStyle/>
          <a:p>
            <a:fld id="{0D5B0473-6492-4873-B264-94BC8B926A5C}" type="slidenum">
              <a:rPr lang="en-GB" smtClean="0"/>
              <a:t>24</a:t>
            </a:fld>
            <a:endParaRPr lang="en-GB"/>
          </a:p>
        </p:txBody>
      </p:sp>
    </p:spTree>
    <p:extLst>
      <p:ext uri="{BB962C8B-B14F-4D97-AF65-F5344CB8AC3E}">
        <p14:creationId xmlns:p14="http://schemas.microsoft.com/office/powerpoint/2010/main" val="224901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b="1" kern="1200" dirty="0">
                <a:effectLst/>
                <a:latin typeface="Calibri" panose="020F0502020204030204" pitchFamily="34" charset="0"/>
                <a:ea typeface="Times New Roman" panose="02020603050405020304" pitchFamily="18" charset="0"/>
                <a:cs typeface="Arial" panose="020B0604020202020204" pitchFamily="34" charset="0"/>
              </a:rPr>
              <a:t>At this stage an exploiter might:</a:t>
            </a:r>
            <a:br>
              <a:rPr lang="en-GB" sz="1400" b="1" kern="1200" dirty="0">
                <a:effectLst/>
                <a:latin typeface="Calibri" panose="020F0502020204030204" pitchFamily="34" charset="0"/>
                <a:ea typeface="Times New Roman" panose="02020603050405020304" pitchFamily="18" charset="0"/>
                <a:cs typeface="Arial" panose="020B0604020202020204" pitchFamily="34" charset="0"/>
              </a:rPr>
            </a:b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Give a young person gifts and rewards, e.g. trainers, mobile phone, </a:t>
            </a: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E-scooter, </a:t>
            </a:r>
            <a:r>
              <a:rPr lang="en-GB" sz="1400" dirty="0">
                <a:latin typeface="Calibri" panose="020F0502020204030204" pitchFamily="34" charset="0"/>
                <a:ea typeface="Times New Roman" panose="02020603050405020304" pitchFamily="18" charset="0"/>
                <a:cs typeface="Arial" panose="020B0604020202020204" pitchFamily="34" charset="0"/>
              </a:rPr>
              <a:t>X</a:t>
            </a: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box etc</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Include them in their activities</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Offer a young person protection</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Give them a sense of belonging</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Introduce a young person to more established members of their gang</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a:t>
            </a:r>
            <a:endParaRPr lang="en-GB" sz="14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D5B0473-6492-4873-B264-94BC8B926A5C}" type="slidenum">
              <a:rPr lang="en-GB" smtClean="0"/>
              <a:t>25</a:t>
            </a:fld>
            <a:endParaRPr lang="en-GB" dirty="0"/>
          </a:p>
        </p:txBody>
      </p:sp>
    </p:spTree>
    <p:extLst>
      <p:ext uri="{BB962C8B-B14F-4D97-AF65-F5344CB8AC3E}">
        <p14:creationId xmlns:p14="http://schemas.microsoft.com/office/powerpoint/2010/main" val="1249208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b="1" kern="1200" dirty="0">
                <a:effectLst/>
                <a:latin typeface="Calibri" panose="020F0502020204030204" pitchFamily="34" charset="0"/>
                <a:ea typeface="Times New Roman" panose="02020603050405020304" pitchFamily="18" charset="0"/>
                <a:cs typeface="Arial" panose="020B0604020202020204" pitchFamily="34" charset="0"/>
              </a:rPr>
              <a:t>At this stage a young person might</a:t>
            </a:r>
            <a:endParaRPr lang="en-GB" sz="1400" dirty="0">
              <a:effectLst/>
              <a:latin typeface="Times New Roman" panose="02020603050405020304" pitchFamily="18" charset="0"/>
              <a:ea typeface="Times New Roman" panose="02020603050405020304" pitchFamily="18" charset="0"/>
            </a:endParaRPr>
          </a:p>
          <a:p>
            <a:r>
              <a:rPr lang="en-GB" sz="1400" dirty="0">
                <a:effectLst/>
                <a:latin typeface="Times New Roman" panose="02020603050405020304" pitchFamily="18" charset="0"/>
                <a:ea typeface="Times New Roman" panose="02020603050405020304" pitchFamily="18" charset="0"/>
              </a:rPr>
              <a:t> </a:t>
            </a: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Be given a bigger role in the group (</a:t>
            </a:r>
            <a:r>
              <a:rPr lang="en-GB" sz="1400" kern="1200" dirty="0" err="1">
                <a:effectLst/>
                <a:latin typeface="Calibri" panose="020F0502020204030204" pitchFamily="34" charset="0"/>
                <a:ea typeface="Times New Roman" panose="02020603050405020304" pitchFamily="18" charset="0"/>
                <a:cs typeface="Arial" panose="020B0604020202020204" pitchFamily="34" charset="0"/>
              </a:rPr>
              <a:t>eg</a:t>
            </a: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people running for them).</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Get more responsibilities within the group </a:t>
            </a:r>
            <a:r>
              <a:rPr lang="en-GB" sz="1400" kern="1200" dirty="0" err="1">
                <a:effectLst/>
                <a:latin typeface="Calibri" panose="020F0502020204030204" pitchFamily="34" charset="0"/>
                <a:ea typeface="Times New Roman" panose="02020603050405020304" pitchFamily="18" charset="0"/>
                <a:cs typeface="Arial" panose="020B0604020202020204" pitchFamily="34" charset="0"/>
              </a:rPr>
              <a:t>eg</a:t>
            </a: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more money.</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Engage in activities such as drugs, alcohol and sexual behaviour</a:t>
            </a:r>
            <a:endParaRPr lang="en-GB" sz="1400" dirty="0">
              <a:effectLst/>
              <a:latin typeface="Times New Roman" panose="02020603050405020304" pitchFamily="18" charset="0"/>
              <a:ea typeface="Times New Roman" panose="02020603050405020304" pitchFamily="18" charset="0"/>
            </a:endParaRPr>
          </a:p>
          <a:p>
            <a:r>
              <a:rPr lang="en-GB" sz="1400" kern="1200" dirty="0">
                <a:effectLst/>
                <a:latin typeface="Calibri" panose="020F0502020204030204" pitchFamily="34" charset="0"/>
                <a:ea typeface="Times New Roman" panose="02020603050405020304" pitchFamily="18" charset="0"/>
                <a:cs typeface="Arial" panose="020B0604020202020204" pitchFamily="34" charset="0"/>
              </a:rPr>
              <a:t>• Be asked for favours/to keep secrets/ to recruit others to the gang</a:t>
            </a:r>
            <a:endParaRPr lang="en-GB" sz="1400" dirty="0">
              <a:effectLst/>
              <a:latin typeface="Times New Roman" panose="02020603050405020304" pitchFamily="18" charset="0"/>
              <a:ea typeface="Times New Roman" panose="02020603050405020304" pitchFamily="18" charset="0"/>
            </a:endParaRPr>
          </a:p>
          <a:p>
            <a:pPr>
              <a:lnSpc>
                <a:spcPct val="115000"/>
              </a:lnSpc>
              <a:spcAft>
                <a:spcPts val="1000"/>
              </a:spcAft>
            </a:pPr>
            <a:r>
              <a:rPr lang="en-GB" sz="1800" kern="100" dirty="0">
                <a:effectLst/>
                <a:latin typeface="Calibri" panose="020F0502020204030204" pitchFamily="34" charset="0"/>
                <a:ea typeface="Calibri" panose="020F050202020403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0D5B0473-6492-4873-B264-94BC8B926A5C}" type="slidenum">
              <a:rPr lang="en-GB" smtClean="0"/>
              <a:t>26</a:t>
            </a:fld>
            <a:endParaRPr lang="en-GB"/>
          </a:p>
        </p:txBody>
      </p:sp>
    </p:spTree>
    <p:extLst>
      <p:ext uri="{BB962C8B-B14F-4D97-AF65-F5344CB8AC3E}">
        <p14:creationId xmlns:p14="http://schemas.microsoft.com/office/powerpoint/2010/main" val="2451920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pPr>
              <a:lnSpc>
                <a:spcPct val="115000"/>
              </a:lnSpc>
              <a:spcAft>
                <a:spcPts val="1000"/>
              </a:spcAft>
            </a:pPr>
            <a:r>
              <a:rPr lang="en-GB" sz="1400" b="1" kern="100" dirty="0">
                <a:effectLst/>
                <a:latin typeface="Calibri" panose="020F0502020204030204" pitchFamily="34" charset="0"/>
                <a:ea typeface="Calibri" panose="020F0502020204030204" pitchFamily="34" charset="0"/>
                <a:cs typeface="Arial" panose="020B0604020202020204" pitchFamily="34" charset="0"/>
              </a:rPr>
              <a:t>At this stage an exploiter might use</a:t>
            </a: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Blackmail – include ‘fake’ mugging organised to create a debt, or videoing of sexual acts</a:t>
            </a: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Physical violence and sexual assaults </a:t>
            </a: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Shaming, guilt, and fear and attempt to isolate the young person from their family, friends and society</a:t>
            </a: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Humiliation, either sexually or by exposing their mistakes to others</a:t>
            </a: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kern="1200" dirty="0">
                <a:effectLst/>
                <a:latin typeface="Calibri" panose="020F0502020204030204" pitchFamily="34" charset="0"/>
                <a:ea typeface="Times New Roman" panose="02020603050405020304" pitchFamily="18" charset="0"/>
                <a:cs typeface="Arial" panose="020B0604020202020204" pitchFamily="34" charset="0"/>
              </a:rPr>
              <a:t>• Coercion or manipulation into drug addiction</a:t>
            </a: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D5B0473-6492-4873-B264-94BC8B926A5C}" type="slidenum">
              <a:rPr lang="en-GB" smtClean="0"/>
              <a:t>27</a:t>
            </a:fld>
            <a:endParaRPr lang="en-GB"/>
          </a:p>
        </p:txBody>
      </p:sp>
    </p:spTree>
    <p:extLst>
      <p:ext uri="{BB962C8B-B14F-4D97-AF65-F5344CB8AC3E}">
        <p14:creationId xmlns:p14="http://schemas.microsoft.com/office/powerpoint/2010/main" val="4121270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A quote which sums up how young people are drawn into county lines and pointing out the dangers of getting involved in county lines and other forms of modern slavery,</a:t>
            </a:r>
          </a:p>
        </p:txBody>
      </p:sp>
      <p:sp>
        <p:nvSpPr>
          <p:cNvPr id="4" name="Slide Number Placeholder 3"/>
          <p:cNvSpPr>
            <a:spLocks noGrp="1"/>
          </p:cNvSpPr>
          <p:nvPr>
            <p:ph type="sldNum" sz="quarter" idx="5"/>
          </p:nvPr>
        </p:nvSpPr>
        <p:spPr/>
        <p:txBody>
          <a:bodyPr/>
          <a:lstStyle/>
          <a:p>
            <a:fld id="{0D5B0473-6492-4873-B264-94BC8B926A5C}" type="slidenum">
              <a:rPr lang="en-GB" smtClean="0"/>
              <a:t>28</a:t>
            </a:fld>
            <a:endParaRPr lang="en-GB"/>
          </a:p>
        </p:txBody>
      </p:sp>
    </p:spTree>
    <p:extLst>
      <p:ext uri="{BB962C8B-B14F-4D97-AF65-F5344CB8AC3E}">
        <p14:creationId xmlns:p14="http://schemas.microsoft.com/office/powerpoint/2010/main" val="446002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These are 5 questions from the Causeway Exploitation Risk Checker. There are 9 in all and are included in the Facilitators Notes and the handout for the young people. Point out the full list in the young person’s handout.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0589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If possible spend 15 mins on this exercise. Divide the class into 3 groups  and each group discuss  one of the questions on the next slide and on their handout. </a:t>
            </a:r>
          </a:p>
        </p:txBody>
      </p:sp>
      <p:sp>
        <p:nvSpPr>
          <p:cNvPr id="4" name="Slide Number Placeholder 3"/>
          <p:cNvSpPr>
            <a:spLocks noGrp="1"/>
          </p:cNvSpPr>
          <p:nvPr>
            <p:ph type="sldNum" sz="quarter" idx="5"/>
          </p:nvPr>
        </p:nvSpPr>
        <p:spPr/>
        <p:txBody>
          <a:bodyPr/>
          <a:lstStyle/>
          <a:p>
            <a:fld id="{0D5B0473-6492-4873-B264-94BC8B926A5C}" type="slidenum">
              <a:rPr lang="en-GB" smtClean="0"/>
              <a:t>30</a:t>
            </a:fld>
            <a:endParaRPr lang="en-GB"/>
          </a:p>
        </p:txBody>
      </p:sp>
    </p:spTree>
    <p:extLst>
      <p:ext uri="{BB962C8B-B14F-4D97-AF65-F5344CB8AC3E}">
        <p14:creationId xmlns:p14="http://schemas.microsoft.com/office/powerpoint/2010/main" val="44147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8975" y="4823034"/>
            <a:ext cx="5511800" cy="3946283"/>
          </a:xfrm>
          <a:prstGeom prst="rect">
            <a:avLst/>
          </a:prstGeom>
          <a:noFill/>
          <a:ln>
            <a:noFill/>
          </a:ln>
        </p:spPr>
        <p:txBody>
          <a:bodyPr spcFirstLastPara="1" wrap="square" lIns="96618" tIns="48296" rIns="96618" bIns="48296" anchor="t" anchorCtr="0">
            <a:noAutofit/>
          </a:bodyPr>
          <a:lstStyle/>
          <a:p>
            <a:pPr>
              <a:buSzPts val="1400"/>
            </a:pPr>
            <a:r>
              <a:rPr lang="en-GB" sz="1400" dirty="0"/>
              <a:t>This is a key point to emphasise . There are a number of videos and case studies which trigger memories of bad experiences in the past or just might be upsetting because of the nature of the content and information. Children and young people should be reassured that it is OK to leave the room if they need time out or need to contact someone to process what is going on for them.</a:t>
            </a:r>
            <a:endParaRPr sz="1400" dirty="0"/>
          </a:p>
        </p:txBody>
      </p:sp>
      <p:sp>
        <p:nvSpPr>
          <p:cNvPr id="181" name="Google Shape;181;p1:notes"/>
          <p:cNvSpPr>
            <a:spLocks noGrp="1" noRot="1" noChangeAspect="1"/>
          </p:cNvSpPr>
          <p:nvPr>
            <p:ph type="sldImg" idx="2"/>
          </p:nvPr>
        </p:nvSpPr>
        <p:spPr>
          <a:xfrm>
            <a:off x="438150" y="1252538"/>
            <a:ext cx="6013450"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Introduce the three questions</a:t>
            </a:r>
          </a:p>
          <a:p>
            <a:r>
              <a:rPr lang="en-GB" sz="1400" dirty="0"/>
              <a:t>There is a hand out at the end of the Facilitators notes that you can give to the class. If you would rather use an alternative exercise,  choose from the slides following this exercise.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036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As a group they discuss whether they act or ignore the situation and reasons for doing so as well as their concerns.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7513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Read the narrative about trafficked nail bar workers. </a:t>
            </a:r>
          </a:p>
        </p:txBody>
      </p:sp>
      <p:sp>
        <p:nvSpPr>
          <p:cNvPr id="4" name="Slide Number Placeholder 3"/>
          <p:cNvSpPr>
            <a:spLocks noGrp="1"/>
          </p:cNvSpPr>
          <p:nvPr>
            <p:ph type="sldNum" sz="quarter" idx="5"/>
          </p:nvPr>
        </p:nvSpPr>
        <p:spPr/>
        <p:txBody>
          <a:bodyPr/>
          <a:lstStyle/>
          <a:p>
            <a:fld id="{0D5B0473-6492-4873-B264-94BC8B926A5C}" type="slidenum">
              <a:rPr lang="en-GB" smtClean="0"/>
              <a:t>33</a:t>
            </a:fld>
            <a:endParaRPr lang="en-GB"/>
          </a:p>
        </p:txBody>
      </p:sp>
    </p:spTree>
    <p:extLst>
      <p:ext uri="{BB962C8B-B14F-4D97-AF65-F5344CB8AC3E}">
        <p14:creationId xmlns:p14="http://schemas.microsoft.com/office/powerpoint/2010/main" val="522248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Read the narrative about those caught up in domestic servitude. Then ask the questions on the slide  which apply to the nail bar and the domestic servitude situations: </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Q) How would you feel?</a:t>
            </a:r>
          </a:p>
          <a:p>
            <a:pPr>
              <a:lnSpc>
                <a:spcPct val="107000"/>
              </a:lnSpc>
              <a:spcAft>
                <a:spcPts val="800"/>
              </a:spcAft>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Q) How do you think people are tricked into this kind of work?</a:t>
            </a: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980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In the previous activity they will have talked about going to others for help. Here are some useful suggestions. Please note the Schools Community Police Officer might be called something else by the relevant police force or they might be volunteers. It is best to check with the school first.  Children and young people should be strongly encouraged to use these forms of help rather than keep their concerns to themselves. Reassure children of their anonymity and confidential nature of anything they share with others. </a:t>
            </a:r>
          </a:p>
        </p:txBody>
      </p:sp>
      <p:sp>
        <p:nvSpPr>
          <p:cNvPr id="4" name="Slide Number Placeholder 3"/>
          <p:cNvSpPr>
            <a:spLocks noGrp="1"/>
          </p:cNvSpPr>
          <p:nvPr>
            <p:ph type="sldNum" sz="quarter" idx="5"/>
          </p:nvPr>
        </p:nvSpPr>
        <p:spPr/>
        <p:txBody>
          <a:bodyPr/>
          <a:lstStyle/>
          <a:p>
            <a:fld id="{0D5B0473-6492-4873-B264-94BC8B926A5C}" type="slidenum">
              <a:rPr lang="en-GB" smtClean="0"/>
              <a:t>35</a:t>
            </a:fld>
            <a:endParaRPr lang="en-GB"/>
          </a:p>
        </p:txBody>
      </p:sp>
    </p:spTree>
    <p:extLst>
      <p:ext uri="{BB962C8B-B14F-4D97-AF65-F5344CB8AC3E}">
        <p14:creationId xmlns:p14="http://schemas.microsoft.com/office/powerpoint/2010/main" val="1840532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Just mention these areas of self care and point out some of the examples in the Facilitator’s notes. </a:t>
            </a:r>
          </a:p>
        </p:txBody>
      </p:sp>
      <p:sp>
        <p:nvSpPr>
          <p:cNvPr id="4" name="Slide Number Placeholder 3"/>
          <p:cNvSpPr>
            <a:spLocks noGrp="1"/>
          </p:cNvSpPr>
          <p:nvPr>
            <p:ph type="sldNum" sz="quarter" idx="5"/>
          </p:nvPr>
        </p:nvSpPr>
        <p:spPr/>
        <p:txBody>
          <a:bodyPr/>
          <a:lstStyle/>
          <a:p>
            <a:fld id="{0D5B0473-6492-4873-B264-94BC8B926A5C}" type="slidenum">
              <a:rPr lang="en-GB" smtClean="0"/>
              <a:t>36</a:t>
            </a:fld>
            <a:endParaRPr lang="en-GB"/>
          </a:p>
        </p:txBody>
      </p:sp>
    </p:spTree>
    <p:extLst>
      <p:ext uri="{BB962C8B-B14F-4D97-AF65-F5344CB8AC3E}">
        <p14:creationId xmlns:p14="http://schemas.microsoft.com/office/powerpoint/2010/main" val="3457849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A positive encouraging quote to end the session, reminding each young person of their potential. </a:t>
            </a:r>
          </a:p>
        </p:txBody>
      </p:sp>
      <p:sp>
        <p:nvSpPr>
          <p:cNvPr id="4" name="Slide Number Placeholder 3"/>
          <p:cNvSpPr>
            <a:spLocks noGrp="1"/>
          </p:cNvSpPr>
          <p:nvPr>
            <p:ph type="sldNum" sz="quarter" idx="5"/>
          </p:nvPr>
        </p:nvSpPr>
        <p:spPr/>
        <p:txBody>
          <a:bodyPr/>
          <a:lstStyle/>
          <a:p>
            <a:fld id="{0D5B0473-6492-4873-B264-94BC8B926A5C}" type="slidenum">
              <a:rPr lang="en-GB" smtClean="0"/>
              <a:t>37</a:t>
            </a:fld>
            <a:endParaRPr lang="en-GB"/>
          </a:p>
        </p:txBody>
      </p:sp>
    </p:spTree>
    <p:extLst>
      <p:ext uri="{BB962C8B-B14F-4D97-AF65-F5344CB8AC3E}">
        <p14:creationId xmlns:p14="http://schemas.microsoft.com/office/powerpoint/2010/main" val="161707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Ask the children/young people for their thoughts </a:t>
            </a:r>
          </a:p>
        </p:txBody>
      </p:sp>
      <p:sp>
        <p:nvSpPr>
          <p:cNvPr id="4" name="Slide Number Placeholder 3"/>
          <p:cNvSpPr>
            <a:spLocks noGrp="1"/>
          </p:cNvSpPr>
          <p:nvPr>
            <p:ph type="sldNum" sz="quarter" idx="5"/>
          </p:nvPr>
        </p:nvSpPr>
        <p:spPr/>
        <p:txBody>
          <a:bodyPr/>
          <a:lstStyle/>
          <a:p>
            <a:fld id="{66A052F4-8840-4ED2-8322-1F12D5A1E997}" type="slidenum">
              <a:rPr lang="en-GB" smtClean="0"/>
              <a:t>4</a:t>
            </a:fld>
            <a:endParaRPr lang="en-GB"/>
          </a:p>
        </p:txBody>
      </p:sp>
    </p:spTree>
    <p:extLst>
      <p:ext uri="{BB962C8B-B14F-4D97-AF65-F5344CB8AC3E}">
        <p14:creationId xmlns:p14="http://schemas.microsoft.com/office/powerpoint/2010/main" val="33674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Umbrella term of modern slavery.  HT under that umbrella as above. Explain slavery and servitude also under the same umbrella term – hold over someone, sense of ownership, do not need have that movement element as with HT.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052F4-8840-4ED2-8322-1F12D5A1E9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diagram of a diagram&#10;&#10;Description automatically generated with medium confidence">
            <a:extLst>
              <a:ext uri="{FF2B5EF4-FFF2-40B4-BE49-F238E27FC236}">
                <a16:creationId xmlns:a16="http://schemas.microsoft.com/office/drawing/2014/main" id="{D0BE0CCA-6C5B-B442-DA35-55CD10D20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38" y="4400550"/>
            <a:ext cx="4834716" cy="2776063"/>
          </a:xfrm>
          <a:prstGeom prst="rect">
            <a:avLst/>
          </a:prstGeom>
        </p:spPr>
      </p:pic>
    </p:spTree>
    <p:extLst>
      <p:ext uri="{BB962C8B-B14F-4D97-AF65-F5344CB8AC3E}">
        <p14:creationId xmlns:p14="http://schemas.microsoft.com/office/powerpoint/2010/main" val="1308030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This 3 minute film is an excellent insight into the various forms of modern slavery and the impacts. Ask the children/young people to look out for the different forms and impacts as they watch the film.</a:t>
            </a:r>
          </a:p>
        </p:txBody>
      </p:sp>
      <p:sp>
        <p:nvSpPr>
          <p:cNvPr id="4" name="Slide Number Placeholder 3"/>
          <p:cNvSpPr>
            <a:spLocks noGrp="1"/>
          </p:cNvSpPr>
          <p:nvPr>
            <p:ph type="sldNum" sz="quarter" idx="5"/>
          </p:nvPr>
        </p:nvSpPr>
        <p:spPr/>
        <p:txBody>
          <a:bodyPr/>
          <a:lstStyle/>
          <a:p>
            <a:fld id="{66A052F4-8840-4ED2-8322-1F12D5A1E997}" type="slidenum">
              <a:rPr lang="en-GB" smtClean="0"/>
              <a:t>6</a:t>
            </a:fld>
            <a:endParaRPr lang="en-GB"/>
          </a:p>
        </p:txBody>
      </p:sp>
    </p:spTree>
    <p:extLst>
      <p:ext uri="{BB962C8B-B14F-4D97-AF65-F5344CB8AC3E}">
        <p14:creationId xmlns:p14="http://schemas.microsoft.com/office/powerpoint/2010/main" val="3495494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sz="1400" dirty="0"/>
              <a:t>Spend about 3 minutes on this feedback</a:t>
            </a:r>
          </a:p>
          <a:p>
            <a:endParaRPr lang="en-GB" sz="1400" dirty="0"/>
          </a:p>
          <a:p>
            <a:r>
              <a:rPr lang="en-GB" sz="1400" dirty="0"/>
              <a:t>Impacts – disillusionment, loss of freedom, bad treatment, fear, shame</a:t>
            </a:r>
          </a:p>
          <a:p>
            <a:endParaRPr lang="en-GB" sz="1400" dirty="0"/>
          </a:p>
          <a:p>
            <a:r>
              <a:rPr lang="en-GB" sz="1400" dirty="0"/>
              <a:t>Forms of slavery –</a:t>
            </a:r>
          </a:p>
          <a:p>
            <a:r>
              <a:rPr lang="en-GB" sz="1400" dirty="0"/>
              <a:t>labour exploitation including nail bars and cleaners</a:t>
            </a:r>
          </a:p>
          <a:p>
            <a:r>
              <a:rPr lang="en-GB" sz="1400" dirty="0"/>
              <a:t>Sexual exploitation</a:t>
            </a:r>
          </a:p>
          <a:p>
            <a:r>
              <a:rPr lang="en-GB" sz="1400" dirty="0"/>
              <a:t>Dealing and trafficking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007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68413"/>
            <a:ext cx="6013450" cy="3382962"/>
          </a:xfrm>
        </p:spPr>
      </p:sp>
      <p:sp>
        <p:nvSpPr>
          <p:cNvPr id="3" name="Notes Placeholder 2"/>
          <p:cNvSpPr>
            <a:spLocks noGrp="1"/>
          </p:cNvSpPr>
          <p:nvPr>
            <p:ph type="body" idx="1"/>
          </p:nvPr>
        </p:nvSpPr>
        <p:spPr/>
        <p:txBody>
          <a:bodyPr/>
          <a:lstStyle/>
          <a:p>
            <a:r>
              <a:rPr lang="en-GB" dirty="0"/>
              <a:t>There are four main forms of exploitation in the UK. You are now going to say a bit about each.  Information can also be found in the Facilitators Notes</a:t>
            </a:r>
          </a:p>
          <a:p>
            <a:endParaRPr lang="en-GB" dirty="0"/>
          </a:p>
          <a:p>
            <a:r>
              <a:rPr lang="en-GB" b="1" dirty="0">
                <a:effectLst/>
                <a:latin typeface="Calibri" panose="020F0502020204030204" pitchFamily="34" charset="0"/>
                <a:ea typeface="Times New Roman" panose="02020603050405020304" pitchFamily="18" charset="0"/>
              </a:rPr>
              <a:t>Domestic Servitude</a:t>
            </a:r>
            <a:br>
              <a:rPr lang="en-GB" dirty="0">
                <a:effectLst/>
                <a:latin typeface="Times New Roman" panose="02020603050405020304" pitchFamily="18" charset="0"/>
                <a:ea typeface="Times New Roman" panose="02020603050405020304" pitchFamily="18" charset="0"/>
              </a:rPr>
            </a:br>
            <a:r>
              <a:rPr lang="en-GB" dirty="0">
                <a:effectLst/>
                <a:latin typeface="Calibri" panose="020F0502020204030204" pitchFamily="34" charset="0"/>
                <a:ea typeface="Times New Roman" panose="02020603050405020304" pitchFamily="18" charset="0"/>
              </a:rPr>
              <a:t>Domestic servitude in the UK is a form of modern slavery where individuals, often women and children, are forced to work in private households under coercive conditions. The National Referral Mechanism reported hundreds of potential victims of domestic servitude annually, highlighting the urgent need for stronger protections, awareness campaigns, and support systems to address this hidden crime and safeguard the rights of affected individuals.</a:t>
            </a:r>
          </a:p>
          <a:p>
            <a:endParaRPr lang="en-GB" dirty="0">
              <a:effectLst/>
              <a:latin typeface="Times New Roman" panose="02020603050405020304" pitchFamily="18" charset="0"/>
              <a:ea typeface="Times New Roman" panose="02020603050405020304" pitchFamily="18" charset="0"/>
            </a:endParaRPr>
          </a:p>
          <a:p>
            <a:r>
              <a:rPr lang="en-GB" b="1" dirty="0">
                <a:effectLst/>
                <a:latin typeface="Calibri" panose="020F0502020204030204" pitchFamily="34" charset="0"/>
                <a:ea typeface="Calibri" panose="020F0502020204030204" pitchFamily="34" charset="0"/>
                <a:cs typeface="Arial" panose="020B0604020202020204" pitchFamily="34" charset="0"/>
              </a:rPr>
              <a:t>Labour exploitation</a:t>
            </a:r>
            <a:br>
              <a:rPr lang="en-GB" b="1" dirty="0">
                <a:effectLst/>
                <a:latin typeface="Calibri" panose="020F0502020204030204" pitchFamily="34" charset="0"/>
                <a:ea typeface="Calibri" panose="020F0502020204030204" pitchFamily="34" charset="0"/>
                <a:cs typeface="Arial" panose="020B0604020202020204" pitchFamily="34" charset="0"/>
              </a:rPr>
            </a:br>
            <a:r>
              <a:rPr lang="en-GB" dirty="0">
                <a:effectLst/>
                <a:latin typeface="Calibri" panose="020F0502020204030204" pitchFamily="34" charset="0"/>
                <a:ea typeface="Calibri" panose="020F0502020204030204" pitchFamily="34" charset="0"/>
                <a:cs typeface="Arial" panose="020B0604020202020204" pitchFamily="34" charset="0"/>
              </a:rPr>
              <a:t>Labour exploitation is a serious issue in the UK, where individuals, including children, are subjected to unfair working conditions, low wages, and excessive hours. Many victims are trapped in sectors such as agriculture, construction, and hospitality, often facing threats or coercion that prevent them from leaving. Children are particularly at risk, as they may be forced into work instead of attending school, depriving them of their education and future opportunities. </a:t>
            </a:r>
            <a:endParaRPr lang="en-GB" dirty="0"/>
          </a:p>
        </p:txBody>
      </p:sp>
      <p:sp>
        <p:nvSpPr>
          <p:cNvPr id="4" name="Slide Number Placeholder 3"/>
          <p:cNvSpPr>
            <a:spLocks noGrp="1"/>
          </p:cNvSpPr>
          <p:nvPr>
            <p:ph type="sldNum" sz="quarter" idx="5"/>
          </p:nvPr>
        </p:nvSpPr>
        <p:spPr/>
        <p:txBody>
          <a:bodyPr/>
          <a:lstStyle/>
          <a:p>
            <a:fld id="{0D5B0473-6492-4873-B264-94BC8B926A5C}" type="slidenum">
              <a:rPr lang="en-GB" smtClean="0"/>
              <a:t>8</a:t>
            </a:fld>
            <a:endParaRPr lang="en-GB"/>
          </a:p>
        </p:txBody>
      </p:sp>
    </p:spTree>
    <p:extLst>
      <p:ext uri="{BB962C8B-B14F-4D97-AF65-F5344CB8AC3E}">
        <p14:creationId xmlns:p14="http://schemas.microsoft.com/office/powerpoint/2010/main" val="89953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252538"/>
            <a:ext cx="6013450" cy="3382962"/>
          </a:xfrm>
        </p:spPr>
      </p:sp>
      <p:sp>
        <p:nvSpPr>
          <p:cNvPr id="3" name="Notes Placeholder 2"/>
          <p:cNvSpPr>
            <a:spLocks noGrp="1"/>
          </p:cNvSpPr>
          <p:nvPr>
            <p:ph type="body" idx="1"/>
          </p:nvPr>
        </p:nvSpPr>
        <p:spPr/>
        <p:txBody>
          <a:bodyPr/>
          <a:lstStyle/>
          <a:p>
            <a:r>
              <a:rPr lang="en-GB" dirty="0"/>
              <a:t>Read the narrative from the facilitators notes and ask the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B0473-6492-4873-B264-94BC8B926A5C}"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5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0C531DF-44F8-4D12-8D2F-17266B99DAC2}"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412103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C531DF-44F8-4D12-8D2F-17266B99DAC2}"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524029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C531DF-44F8-4D12-8D2F-17266B99DAC2}"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105918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1BED-8C8D-D987-9A8A-41608726BC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AE5644-B5BE-F92A-49C4-C134652B6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8DA923F-8160-0308-0704-780F1C01E85F}"/>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5" name="Footer Placeholder 4">
            <a:extLst>
              <a:ext uri="{FF2B5EF4-FFF2-40B4-BE49-F238E27FC236}">
                <a16:creationId xmlns:a16="http://schemas.microsoft.com/office/drawing/2014/main" id="{B8D01F39-1BCA-59EA-7FC8-582AB3161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CDEF59-B206-7ECA-B37E-539AE0ABF548}"/>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558604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537E-513A-818E-CAC5-0277DB9711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4E7EFE-1E2D-A18E-867E-A445D11A19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B4D9C3-F39B-642D-22E7-C53EC14C9A00}"/>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5" name="Footer Placeholder 4">
            <a:extLst>
              <a:ext uri="{FF2B5EF4-FFF2-40B4-BE49-F238E27FC236}">
                <a16:creationId xmlns:a16="http://schemas.microsoft.com/office/drawing/2014/main" id="{EB35628E-80C8-3167-0705-19A892D70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803A5C-1B1F-684E-B1B6-834E1879E8AA}"/>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172976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1B7E-D2A2-95C9-C709-DE06E8ED12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57E1A3-75B5-13AC-1246-445C83465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16DE1-D96D-105C-DB1D-ACC0D498F9AE}"/>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5" name="Footer Placeholder 4">
            <a:extLst>
              <a:ext uri="{FF2B5EF4-FFF2-40B4-BE49-F238E27FC236}">
                <a16:creationId xmlns:a16="http://schemas.microsoft.com/office/drawing/2014/main" id="{FAC7F2A0-EAB7-F6DA-9E35-805417112E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2C20F1-9C95-EE6C-C369-8BBAB4A865CC}"/>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131061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6FC6-7532-BFDE-81FF-15E59D67F6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F92545-97F7-B3E9-301A-A8BE321F8D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3D6367-4056-45AA-50B4-C7805374EF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D3BDE6-0833-E574-D2DB-BB0A8B9F5310}"/>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6" name="Footer Placeholder 5">
            <a:extLst>
              <a:ext uri="{FF2B5EF4-FFF2-40B4-BE49-F238E27FC236}">
                <a16:creationId xmlns:a16="http://schemas.microsoft.com/office/drawing/2014/main" id="{3E253D56-8636-26FF-B491-43FF917832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3AB18D-B2D0-86F5-33D4-96F8D7E76EFA}"/>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63822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2CBCC-7C58-65A1-D929-789CFD0279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16FF21-D810-F13B-5D62-CE0BCFA60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28957C-0A96-9D0B-CB5E-4DD00CB255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DD01BE8-BBD6-874F-174B-BA896618D3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F1874-101B-A9BA-4B7E-EF1380601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18437A-A6D3-E3B4-7A47-CBEA2E30E224}"/>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8" name="Footer Placeholder 7">
            <a:extLst>
              <a:ext uri="{FF2B5EF4-FFF2-40B4-BE49-F238E27FC236}">
                <a16:creationId xmlns:a16="http://schemas.microsoft.com/office/drawing/2014/main" id="{EBB6B18B-6877-7F4C-6970-3D50432019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74B83-CAA6-4004-1EF3-A9672887C75B}"/>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1281662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6322-13CD-BA7C-EEB1-344D281B4E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E1606A-D0D4-7DF1-A202-07AF5733A1C9}"/>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4" name="Footer Placeholder 3">
            <a:extLst>
              <a:ext uri="{FF2B5EF4-FFF2-40B4-BE49-F238E27FC236}">
                <a16:creationId xmlns:a16="http://schemas.microsoft.com/office/drawing/2014/main" id="{67252B91-75FF-0F3F-00D7-926DB26A91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7C8D2E-B3C2-642B-2841-D272A7C33BD2}"/>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337447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D0989-93E4-1723-A385-7F62A6FAD633}"/>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3" name="Footer Placeholder 2">
            <a:extLst>
              <a:ext uri="{FF2B5EF4-FFF2-40B4-BE49-F238E27FC236}">
                <a16:creationId xmlns:a16="http://schemas.microsoft.com/office/drawing/2014/main" id="{183AE8F9-2FAF-E87A-37F4-D70B97EED2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871597-EB29-2E07-93B3-98096E26CDE3}"/>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172897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0F01-F8F1-C03E-9A36-D8586F61E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D2EB2D-0718-FBF4-F1D5-8B2F997F70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FAF1FA9-5C45-3D34-99D6-0D860B232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46DB8-15D4-095E-FD31-6525CBFAC28D}"/>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6" name="Footer Placeholder 5">
            <a:extLst>
              <a:ext uri="{FF2B5EF4-FFF2-40B4-BE49-F238E27FC236}">
                <a16:creationId xmlns:a16="http://schemas.microsoft.com/office/drawing/2014/main" id="{263D1B6C-D63C-DAD5-9862-04A35738C7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A241EF-F4B6-18D8-3639-E5AC4CC22FC4}"/>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229746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0C531DF-44F8-4D12-8D2F-17266B99DAC2}"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1969261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B2D8B-C8D8-02FB-E292-21BC616E2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817BED-50CC-F140-5E10-5487D8A44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8EF143-507B-031F-F8CC-860EAAB66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03923-BD3E-F13C-2AAB-884C15580BB6}"/>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6" name="Footer Placeholder 5">
            <a:extLst>
              <a:ext uri="{FF2B5EF4-FFF2-40B4-BE49-F238E27FC236}">
                <a16:creationId xmlns:a16="http://schemas.microsoft.com/office/drawing/2014/main" id="{4090DDF8-6394-776E-05ED-63C5FE1B4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9F28A5-A9DC-91D0-BADE-A3EE791AB581}"/>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4181875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1B9D-C356-12B1-4180-05D51B119C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56BE7D-C336-7D75-60D6-4347CFFB1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4897CE-CB77-B377-2BF2-C45F230595EA}"/>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5" name="Footer Placeholder 4">
            <a:extLst>
              <a:ext uri="{FF2B5EF4-FFF2-40B4-BE49-F238E27FC236}">
                <a16:creationId xmlns:a16="http://schemas.microsoft.com/office/drawing/2014/main" id="{6C60E791-E4B3-56A1-D900-167CB2D50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00632-8CED-60E5-E38B-05D8820D9457}"/>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335195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15165A-F50B-9D8A-BA4A-DF8D360ACE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F5DC13-78E2-51A4-13E9-82EB3F283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64C57-1107-94DB-7DA6-ABAC6A87FD8F}"/>
              </a:ext>
            </a:extLst>
          </p:cNvPr>
          <p:cNvSpPr>
            <a:spLocks noGrp="1"/>
          </p:cNvSpPr>
          <p:nvPr>
            <p:ph type="dt" sz="half" idx="10"/>
          </p:nvPr>
        </p:nvSpPr>
        <p:spPr/>
        <p:txBody>
          <a:bodyPr/>
          <a:lstStyle/>
          <a:p>
            <a:fld id="{29D00433-B887-43B8-8329-FC188D58C0BF}" type="datetimeFigureOut">
              <a:rPr lang="en-GB" smtClean="0"/>
              <a:t>15/10/2025</a:t>
            </a:fld>
            <a:endParaRPr lang="en-GB"/>
          </a:p>
        </p:txBody>
      </p:sp>
      <p:sp>
        <p:nvSpPr>
          <p:cNvPr id="5" name="Footer Placeholder 4">
            <a:extLst>
              <a:ext uri="{FF2B5EF4-FFF2-40B4-BE49-F238E27FC236}">
                <a16:creationId xmlns:a16="http://schemas.microsoft.com/office/drawing/2014/main" id="{B7363E08-6A07-611C-9158-6CB1CCEBE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7A3557-AB3C-738F-0B6E-28CCEA7AF7DC}"/>
              </a:ext>
            </a:extLst>
          </p:cNvPr>
          <p:cNvSpPr>
            <a:spLocks noGrp="1"/>
          </p:cNvSpPr>
          <p:nvPr>
            <p:ph type="sldNum" sz="quarter" idx="12"/>
          </p:nvPr>
        </p:nvSpPr>
        <p:spPr/>
        <p:txBody>
          <a:bodyPr/>
          <a:lstStyle/>
          <a:p>
            <a:fld id="{8969EE20-1A96-449B-B38D-E7006327CFDB}" type="slidenum">
              <a:rPr lang="en-GB" smtClean="0"/>
              <a:t>‹#›</a:t>
            </a:fld>
            <a:endParaRPr lang="en-GB"/>
          </a:p>
        </p:txBody>
      </p:sp>
    </p:spTree>
    <p:extLst>
      <p:ext uri="{BB962C8B-B14F-4D97-AF65-F5344CB8AC3E}">
        <p14:creationId xmlns:p14="http://schemas.microsoft.com/office/powerpoint/2010/main" val="2037733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ctrTitle"/>
          </p:nvPr>
        </p:nvSpPr>
        <p:spPr>
          <a:xfrm>
            <a:off x="838800" y="1134000"/>
            <a:ext cx="10440000" cy="655119"/>
          </a:xfrm>
        </p:spPr>
        <p:txBody>
          <a:bodyPr anchor="ctr" anchorCtr="0">
            <a:normAutofit/>
          </a:bodyPr>
          <a:lstStyle>
            <a:lvl1pPr algn="l">
              <a:defRPr sz="2800">
                <a:solidFill>
                  <a:srgbClr val="2E2C70"/>
                </a:solidFill>
              </a:defRPr>
            </a:lvl1pPr>
          </a:lstStyle>
          <a:p>
            <a:r>
              <a:rPr lang="en-US"/>
              <a:t>Click to edit Master title style</a:t>
            </a:r>
            <a:endParaRPr lang="en-GB" dirty="0"/>
          </a:p>
        </p:txBody>
      </p:sp>
      <p:sp>
        <p:nvSpPr>
          <p:cNvPr id="3" name="Subtitle 2"/>
          <p:cNvSpPr>
            <a:spLocks noGrp="1"/>
          </p:cNvSpPr>
          <p:nvPr>
            <p:ph type="subTitle" idx="1"/>
          </p:nvPr>
        </p:nvSpPr>
        <p:spPr>
          <a:xfrm>
            <a:off x="838799" y="1800000"/>
            <a:ext cx="10440000" cy="499996"/>
          </a:xfrm>
        </p:spPr>
        <p:txBody>
          <a:bodyPr>
            <a:norm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8" name="Picture 7" descr="CollegeofPolicing_Master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2529388" cy="128229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66959" y="528173"/>
            <a:ext cx="1445212" cy="253210"/>
          </a:xfrm>
          <a:prstGeom prst="rect">
            <a:avLst/>
          </a:prstGeom>
        </p:spPr>
      </p:pic>
      <p:sp>
        <p:nvSpPr>
          <p:cNvPr id="10" name="Content Placeholder 2"/>
          <p:cNvSpPr>
            <a:spLocks noGrp="1"/>
          </p:cNvSpPr>
          <p:nvPr>
            <p:ph idx="10"/>
          </p:nvPr>
        </p:nvSpPr>
        <p:spPr>
          <a:xfrm>
            <a:off x="838200" y="2306822"/>
            <a:ext cx="10440000" cy="38445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Slide Number Placeholder 5"/>
          <p:cNvSpPr>
            <a:spLocks noGrp="1"/>
          </p:cNvSpPr>
          <p:nvPr>
            <p:ph type="sldNum" sz="quarter" idx="4"/>
          </p:nvPr>
        </p:nvSpPr>
        <p:spPr>
          <a:xfrm>
            <a:off x="360000" y="6357600"/>
            <a:ext cx="494695" cy="360000"/>
          </a:xfrm>
          <a:prstGeom prst="rect">
            <a:avLst/>
          </a:prstGeom>
        </p:spPr>
        <p:txBody>
          <a:bodyPr vert="horz" lIns="91440" tIns="45720" rIns="91440" bIns="45720" rtlCol="0" anchor="t" anchorCtr="0"/>
          <a:lstStyle>
            <a:lvl1pPr algn="l">
              <a:defRPr sz="1000">
                <a:solidFill>
                  <a:schemeClr val="tx1"/>
                </a:solidFill>
                <a:latin typeface="Arial" panose="020B0604020202020204" pitchFamily="34" charset="0"/>
                <a:cs typeface="Arial" panose="020B0604020202020204" pitchFamily="34" charset="0"/>
              </a:defRPr>
            </a:lvl1pPr>
          </a:lstStyle>
          <a:p>
            <a:fld id="{7B9FD820-6B44-4362-B696-082C5B033795}" type="slidenum">
              <a:rPr lang="en-GB" smtClean="0"/>
              <a:pPr/>
              <a:t>‹#›</a:t>
            </a:fld>
            <a:endParaRPr lang="en-GB" dirty="0"/>
          </a:p>
        </p:txBody>
      </p:sp>
      <p:sp>
        <p:nvSpPr>
          <p:cNvPr id="15" name="TextBox 14"/>
          <p:cNvSpPr txBox="1"/>
          <p:nvPr userDrawn="1"/>
        </p:nvSpPr>
        <p:spPr>
          <a:xfrm>
            <a:off x="838800" y="6357600"/>
            <a:ext cx="2160000" cy="246221"/>
          </a:xfrm>
          <a:prstGeom prst="rect">
            <a:avLst/>
          </a:prstGeom>
          <a:noFill/>
        </p:spPr>
        <p:txBody>
          <a:bodyPr wrap="square" rtlCol="0">
            <a:spAutoFit/>
          </a:bodyPr>
          <a:lstStyle/>
          <a:p>
            <a:r>
              <a:rPr lang="en-GB" sz="1000"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College of Policing Limited 2021</a:t>
            </a:r>
            <a:endParaRPr lang="en-GB" sz="1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6441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C531DF-44F8-4D12-8D2F-17266B99DAC2}" type="datetimeFigureOut">
              <a:rPr lang="en-GB" smtClean="0"/>
              <a:t>15/10/2025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426241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0C531DF-44F8-4D12-8D2F-17266B99DAC2}" type="datetimeFigureOut">
              <a:rPr lang="en-GB" smtClean="0"/>
              <a:t>15/10/2025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200865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0C531DF-44F8-4D12-8D2F-17266B99DAC2}" type="datetimeFigureOut">
              <a:rPr lang="en-GB" smtClean="0"/>
              <a:t>15/10/2025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275331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0C531DF-44F8-4D12-8D2F-17266B99DAC2}" type="datetimeFigureOut">
              <a:rPr lang="en-GB" smtClean="0"/>
              <a:t>15/10/2025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1737679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531DF-44F8-4D12-8D2F-17266B99DAC2}" type="datetimeFigureOut">
              <a:rPr lang="en-GB" smtClean="0"/>
              <a:t>15/10/2025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1541294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C531DF-44F8-4D12-8D2F-17266B99DAC2}" type="datetimeFigureOut">
              <a:rPr lang="en-GB" smtClean="0"/>
              <a:t>15/10/2025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421284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C531DF-44F8-4D12-8D2F-17266B99DAC2}" type="datetimeFigureOut">
              <a:rPr lang="en-GB" smtClean="0"/>
              <a:t>15/10/2025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EF97DE-E352-4E03-9C1F-80FE96A06F2A}" type="slidenum">
              <a:rPr lang="en-GB" smtClean="0"/>
              <a:t>‹#›</a:t>
            </a:fld>
            <a:endParaRPr lang="en-GB"/>
          </a:p>
        </p:txBody>
      </p:sp>
    </p:spTree>
    <p:extLst>
      <p:ext uri="{BB962C8B-B14F-4D97-AF65-F5344CB8AC3E}">
        <p14:creationId xmlns:p14="http://schemas.microsoft.com/office/powerpoint/2010/main" val="250615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531DF-44F8-4D12-8D2F-17266B99DAC2}" type="datetimeFigureOut">
              <a:rPr lang="en-GB" smtClean="0"/>
              <a:t>15/10/2025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F97DE-E352-4E03-9C1F-80FE96A06F2A}" type="slidenum">
              <a:rPr lang="en-GB" smtClean="0"/>
              <a:t>‹#›</a:t>
            </a:fld>
            <a:endParaRPr lang="en-GB"/>
          </a:p>
        </p:txBody>
      </p:sp>
    </p:spTree>
    <p:extLst>
      <p:ext uri="{BB962C8B-B14F-4D97-AF65-F5344CB8AC3E}">
        <p14:creationId xmlns:p14="http://schemas.microsoft.com/office/powerpoint/2010/main" val="2427019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487AA-672E-C3BD-B269-48250598C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8372EC-731F-838C-A662-11ADCC355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DA8B9E-A9FA-C0A1-6CE5-A31857C59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00433-B887-43B8-8329-FC188D58C0BF}" type="datetimeFigureOut">
              <a:rPr lang="en-GB" smtClean="0"/>
              <a:t>15/10/2025</a:t>
            </a:fld>
            <a:endParaRPr lang="en-GB"/>
          </a:p>
        </p:txBody>
      </p:sp>
      <p:sp>
        <p:nvSpPr>
          <p:cNvPr id="5" name="Footer Placeholder 4">
            <a:extLst>
              <a:ext uri="{FF2B5EF4-FFF2-40B4-BE49-F238E27FC236}">
                <a16:creationId xmlns:a16="http://schemas.microsoft.com/office/drawing/2014/main" id="{0A9D18B7-36CB-8E13-6F54-287AD64CD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C340AB-12AD-31A3-BCA3-D8C9B2475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9EE20-1A96-449B-B38D-E7006327CFDB}" type="slidenum">
              <a:rPr lang="en-GB" smtClean="0"/>
              <a:t>‹#›</a:t>
            </a:fld>
            <a:endParaRPr lang="en-GB"/>
          </a:p>
        </p:txBody>
      </p:sp>
    </p:spTree>
    <p:extLst>
      <p:ext uri="{BB962C8B-B14F-4D97-AF65-F5344CB8AC3E}">
        <p14:creationId xmlns:p14="http://schemas.microsoft.com/office/powerpoint/2010/main" val="1590275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2DD_918272A5.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YvP1aAExB3g?feature=oembed" TargetMode="Externa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2E8_6349215C.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08_798CAEE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microsoft.com/office/2018/10/relationships/comments" Target="../comments/modernComment_10E_D72B655B.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2D2_43DF888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2EA_187FBB42.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11E_44BC7A68.xml"/><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7.jpg"/><Relationship Id="rId11" Type="http://schemas.openxmlformats.org/officeDocument/2006/relationships/image" Target="../media/image5.png"/><Relationship Id="rId5" Type="http://schemas.openxmlformats.org/officeDocument/2006/relationships/image" Target="../media/image36.jpg"/><Relationship Id="rId10" Type="http://schemas.openxmlformats.org/officeDocument/2006/relationships/image" Target="../media/image3.png"/><Relationship Id="rId4" Type="http://schemas.openxmlformats.org/officeDocument/2006/relationships/image" Target="../media/image35.jp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www.youtube.com/embed/7ClMChmeq1M?feature=oembed"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microsoft.com/office/2018/10/relationships/comments" Target="../comments/modernComment_2CC_561AD721.xml"/><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968E0D-07D5-25FE-AE04-0A0E53F99975}"/>
              </a:ext>
            </a:extLst>
          </p:cNvPr>
          <p:cNvPicPr>
            <a:picLocks noChangeAspect="1"/>
          </p:cNvPicPr>
          <p:nvPr/>
        </p:nvPicPr>
        <p:blipFill rotWithShape="1">
          <a:blip r:embed="rId3"/>
          <a:srcRect l="65244" t="17295" r="4357" b="29453"/>
          <a:stretch/>
        </p:blipFill>
        <p:spPr>
          <a:xfrm>
            <a:off x="3575720" y="116632"/>
            <a:ext cx="1070043" cy="1027804"/>
          </a:xfrm>
          <a:prstGeom prst="rect">
            <a:avLst/>
          </a:prstGeom>
        </p:spPr>
      </p:pic>
      <p:sp>
        <p:nvSpPr>
          <p:cNvPr id="6" name="TextBox 5">
            <a:extLst>
              <a:ext uri="{FF2B5EF4-FFF2-40B4-BE49-F238E27FC236}">
                <a16:creationId xmlns:a16="http://schemas.microsoft.com/office/drawing/2014/main" id="{4F28D288-FB10-B894-41DF-384214511440}"/>
              </a:ext>
            </a:extLst>
          </p:cNvPr>
          <p:cNvSpPr txBox="1"/>
          <p:nvPr/>
        </p:nvSpPr>
        <p:spPr>
          <a:xfrm>
            <a:off x="4007768" y="2348880"/>
            <a:ext cx="7056784" cy="1188018"/>
          </a:xfrm>
          <a:prstGeom prst="rect">
            <a:avLst/>
          </a:prstGeom>
          <a:noFill/>
        </p:spPr>
        <p:txBody>
          <a:bodyPr wrap="square" rtlCol="0">
            <a:spAutoFit/>
          </a:bodyPr>
          <a:lstStyle/>
          <a:p>
            <a:pPr>
              <a:lnSpc>
                <a:spcPct val="80000"/>
              </a:lnSpc>
            </a:pPr>
            <a:r>
              <a:rPr lang="en-GB" sz="5400" b="1" dirty="0">
                <a:solidFill>
                  <a:schemeClr val="accent6"/>
                </a:solidFill>
                <a:latin typeface="Helvetica" pitchFamily="2" charset="0"/>
              </a:rPr>
              <a:t>MODERN SLAVERY</a:t>
            </a:r>
            <a:endParaRPr lang="en-GB" sz="4400" b="1" dirty="0">
              <a:solidFill>
                <a:schemeClr val="bg1"/>
              </a:solidFill>
              <a:latin typeface="Helvetica" pitchFamily="2" charset="0"/>
            </a:endParaRPr>
          </a:p>
          <a:p>
            <a:r>
              <a:rPr lang="en-GB" sz="2800" b="1" dirty="0">
                <a:solidFill>
                  <a:schemeClr val="bg1"/>
                </a:solidFill>
                <a:latin typeface="Helvetica" pitchFamily="2" charset="0"/>
              </a:rPr>
              <a:t>Impact on Young People and Children</a:t>
            </a:r>
          </a:p>
        </p:txBody>
      </p:sp>
      <p:pic>
        <p:nvPicPr>
          <p:cNvPr id="3" name="Picture 2" descr="A blue and red cloud&#10;&#10;AI-generated content may be incorrect.">
            <a:extLst>
              <a:ext uri="{FF2B5EF4-FFF2-40B4-BE49-F238E27FC236}">
                <a16:creationId xmlns:a16="http://schemas.microsoft.com/office/drawing/2014/main" id="{5274ED25-3F5B-5524-0A53-974C61CFE2D6}"/>
              </a:ext>
            </a:extLst>
          </p:cNvPr>
          <p:cNvPicPr>
            <a:picLocks noChangeAspect="1"/>
          </p:cNvPicPr>
          <p:nvPr/>
        </p:nvPicPr>
        <p:blipFill>
          <a:blip r:embed="rId4" cstate="email">
            <a:extLst>
              <a:ext uri="{28A0092B-C50C-407E-A947-70E740481C1C}">
                <a14:useLocalDpi xmlns:a14="http://schemas.microsoft.com/office/drawing/2010/main"/>
              </a:ext>
            </a:extLst>
          </a:blip>
          <a:srcRect l="26089" r="29024"/>
          <a:stretch/>
        </p:blipFill>
        <p:spPr>
          <a:xfrm>
            <a:off x="0" y="0"/>
            <a:ext cx="3384376" cy="6858000"/>
          </a:xfrm>
          <a:prstGeom prst="rect">
            <a:avLst/>
          </a:prstGeom>
        </p:spPr>
      </p:pic>
      <p:pic>
        <p:nvPicPr>
          <p:cNvPr id="2" name="Picture 1">
            <a:extLst>
              <a:ext uri="{FF2B5EF4-FFF2-40B4-BE49-F238E27FC236}">
                <a16:creationId xmlns:a16="http://schemas.microsoft.com/office/drawing/2014/main" id="{3AAE6E7C-DCD8-3F24-4B87-EB9801729618}"/>
              </a:ext>
            </a:extLst>
          </p:cNvPr>
          <p:cNvPicPr>
            <a:picLocks noChangeAspect="1"/>
          </p:cNvPicPr>
          <p:nvPr/>
        </p:nvPicPr>
        <p:blipFill>
          <a:blip r:embed="rId5"/>
          <a:stretch>
            <a:fillRect/>
          </a:stretch>
        </p:blipFill>
        <p:spPr>
          <a:xfrm>
            <a:off x="10945548" y="116633"/>
            <a:ext cx="1061319" cy="1027804"/>
          </a:xfrm>
          <a:prstGeom prst="rect">
            <a:avLst/>
          </a:prstGeom>
        </p:spPr>
      </p:pic>
    </p:spTree>
    <p:extLst>
      <p:ext uri="{BB962C8B-B14F-4D97-AF65-F5344CB8AC3E}">
        <p14:creationId xmlns:p14="http://schemas.microsoft.com/office/powerpoint/2010/main" val="922707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44970825-EDD5-FB5F-505C-D52979A9D39A}"/>
            </a:ext>
          </a:extLst>
        </p:cNvPr>
        <p:cNvGrpSpPr/>
        <p:nvPr/>
      </p:nvGrpSpPr>
      <p:grpSpPr>
        <a:xfrm>
          <a:off x="0" y="0"/>
          <a:ext cx="0" cy="0"/>
          <a:chOff x="0" y="0"/>
          <a:chExt cx="0" cy="0"/>
        </a:xfrm>
      </p:grpSpPr>
      <p:pic>
        <p:nvPicPr>
          <p:cNvPr id="3" name="Picture 2" descr="A silhouette of a person holding a tag&#10;&#10;AI-generated content may be incorrect.">
            <a:extLst>
              <a:ext uri="{FF2B5EF4-FFF2-40B4-BE49-F238E27FC236}">
                <a16:creationId xmlns:a16="http://schemas.microsoft.com/office/drawing/2014/main" id="{DB6C6FE4-499D-FC35-AF54-51AB34123835}"/>
              </a:ext>
            </a:extLst>
          </p:cNvPr>
          <p:cNvPicPr>
            <a:picLocks noChangeAspect="1"/>
          </p:cNvPicPr>
          <p:nvPr/>
        </p:nvPicPr>
        <p:blipFill>
          <a:blip r:embed="rId3" cstate="email">
            <a:extLst>
              <a:ext uri="{28A0092B-C50C-407E-A947-70E740481C1C}">
                <a14:useLocalDpi xmlns:a14="http://schemas.microsoft.com/office/drawing/2010/main"/>
              </a:ext>
            </a:extLst>
          </a:blip>
          <a:srcRect l="17431" t="370" r="26496" b="-370"/>
          <a:stretch>
            <a:fillRect/>
          </a:stretch>
        </p:blipFill>
        <p:spPr>
          <a:xfrm>
            <a:off x="820746" y="2302794"/>
            <a:ext cx="2232248" cy="2242803"/>
          </a:xfrm>
          <a:prstGeom prst="rect">
            <a:avLst/>
          </a:prstGeom>
        </p:spPr>
      </p:pic>
      <p:sp>
        <p:nvSpPr>
          <p:cNvPr id="14" name="TextBox 13">
            <a:extLst>
              <a:ext uri="{FF2B5EF4-FFF2-40B4-BE49-F238E27FC236}">
                <a16:creationId xmlns:a16="http://schemas.microsoft.com/office/drawing/2014/main" id="{A07ECBEB-0F39-5CD3-C7CA-9A28F56AFC10}"/>
              </a:ext>
            </a:extLst>
          </p:cNvPr>
          <p:cNvSpPr txBox="1"/>
          <p:nvPr/>
        </p:nvSpPr>
        <p:spPr>
          <a:xfrm>
            <a:off x="3677022" y="2276872"/>
            <a:ext cx="7548074" cy="2246769"/>
          </a:xfrm>
          <a:prstGeom prst="rect">
            <a:avLst/>
          </a:prstGeom>
          <a:noFill/>
        </p:spPr>
        <p:txBody>
          <a:bodyPr wrap="square">
            <a:spAutoFit/>
          </a:bodyPr>
          <a:lstStyle/>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Non-consensual and abusive sex acts</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Can have the appearance of consent but coerced</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Child sexual exploitation by group or individual</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Sex work in fixed or changing location</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Trafficking for personal gratification</a:t>
            </a:r>
          </a:p>
        </p:txBody>
      </p:sp>
      <p:sp>
        <p:nvSpPr>
          <p:cNvPr id="5" name="TextBox 4">
            <a:extLst>
              <a:ext uri="{FF2B5EF4-FFF2-40B4-BE49-F238E27FC236}">
                <a16:creationId xmlns:a16="http://schemas.microsoft.com/office/drawing/2014/main" id="{C73592C7-094E-E0BE-9325-7AECA7361350}"/>
              </a:ext>
            </a:extLst>
          </p:cNvPr>
          <p:cNvSpPr txBox="1"/>
          <p:nvPr/>
        </p:nvSpPr>
        <p:spPr>
          <a:xfrm>
            <a:off x="695400" y="1375930"/>
            <a:ext cx="4578497" cy="523220"/>
          </a:xfrm>
          <a:prstGeom prst="rect">
            <a:avLst/>
          </a:prstGeom>
          <a:noFill/>
        </p:spPr>
        <p:txBody>
          <a:bodyPr wrap="none" rtlCol="0">
            <a:spAutoFit/>
          </a:bodyPr>
          <a:lstStyle/>
          <a:p>
            <a:r>
              <a:rPr lang="en-GB" sz="2800" b="1" dirty="0">
                <a:solidFill>
                  <a:schemeClr val="bg1"/>
                </a:solidFill>
                <a:latin typeface="Helvetica" pitchFamily="2" charset="0"/>
              </a:rPr>
              <a:t>Forms of modern slavery </a:t>
            </a:r>
          </a:p>
        </p:txBody>
      </p:sp>
      <p:pic>
        <p:nvPicPr>
          <p:cNvPr id="2" name="Picture 1">
            <a:extLst>
              <a:ext uri="{FF2B5EF4-FFF2-40B4-BE49-F238E27FC236}">
                <a16:creationId xmlns:a16="http://schemas.microsoft.com/office/drawing/2014/main" id="{C0C4B969-5942-FCD3-371E-2BA6C1C63AE7}"/>
              </a:ext>
            </a:extLst>
          </p:cNvPr>
          <p:cNvPicPr>
            <a:picLocks noChangeAspect="1"/>
          </p:cNvPicPr>
          <p:nvPr/>
        </p:nvPicPr>
        <p:blipFill rotWithShape="1">
          <a:blip r:embed="rId4"/>
          <a:srcRect l="65244" t="17295" r="4357" b="29453"/>
          <a:stretch/>
        </p:blipFill>
        <p:spPr>
          <a:xfrm>
            <a:off x="160378" y="154559"/>
            <a:ext cx="1070043" cy="1027804"/>
          </a:xfrm>
          <a:prstGeom prst="rect">
            <a:avLst/>
          </a:prstGeom>
        </p:spPr>
      </p:pic>
      <p:sp>
        <p:nvSpPr>
          <p:cNvPr id="22" name="TextBox 21">
            <a:extLst>
              <a:ext uri="{FF2B5EF4-FFF2-40B4-BE49-F238E27FC236}">
                <a16:creationId xmlns:a16="http://schemas.microsoft.com/office/drawing/2014/main" id="{8FDCEF09-AF24-3E7C-1486-D6DBD63D20D2}"/>
              </a:ext>
            </a:extLst>
          </p:cNvPr>
          <p:cNvSpPr txBox="1"/>
          <p:nvPr/>
        </p:nvSpPr>
        <p:spPr>
          <a:xfrm>
            <a:off x="820747" y="4140013"/>
            <a:ext cx="2232248" cy="400110"/>
          </a:xfrm>
          <a:prstGeom prst="rect">
            <a:avLst/>
          </a:prstGeom>
          <a:noFill/>
        </p:spPr>
        <p:txBody>
          <a:bodyPr wrap="square">
            <a:spAutoFit/>
          </a:bodyPr>
          <a:lstStyle/>
          <a:p>
            <a:r>
              <a:rPr lang="en-GB" sz="2000" b="1" dirty="0">
                <a:solidFill>
                  <a:srgbClr val="FFC000"/>
                </a:solidFill>
                <a:effectLst>
                  <a:glow rad="63500">
                    <a:schemeClr val="tx1">
                      <a:alpha val="40000"/>
                    </a:schemeClr>
                  </a:glow>
                </a:effectLst>
              </a:rPr>
              <a:t>Sexual Exploitation</a:t>
            </a:r>
          </a:p>
        </p:txBody>
      </p:sp>
      <p:pic>
        <p:nvPicPr>
          <p:cNvPr id="4" name="Picture 3">
            <a:extLst>
              <a:ext uri="{FF2B5EF4-FFF2-40B4-BE49-F238E27FC236}">
                <a16:creationId xmlns:a16="http://schemas.microsoft.com/office/drawing/2014/main" id="{E5F38AC0-6822-8599-77EC-19E39D7C1DC6}"/>
              </a:ext>
            </a:extLst>
          </p:cNvPr>
          <p:cNvPicPr>
            <a:picLocks noChangeAspect="1"/>
          </p:cNvPicPr>
          <p:nvPr/>
        </p:nvPicPr>
        <p:blipFill>
          <a:blip r:embed="rId5"/>
          <a:stretch>
            <a:fillRect/>
          </a:stretch>
        </p:blipFill>
        <p:spPr>
          <a:xfrm>
            <a:off x="10961578" y="154560"/>
            <a:ext cx="1070043" cy="1036252"/>
          </a:xfrm>
          <a:prstGeom prst="rect">
            <a:avLst/>
          </a:prstGeom>
        </p:spPr>
      </p:pic>
    </p:spTree>
    <p:extLst>
      <p:ext uri="{BB962C8B-B14F-4D97-AF65-F5344CB8AC3E}">
        <p14:creationId xmlns:p14="http://schemas.microsoft.com/office/powerpoint/2010/main" val="84276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B8CE42-AE9D-03E1-8609-A3C0CF35F6B0}"/>
              </a:ext>
            </a:extLst>
          </p:cNvPr>
          <p:cNvSpPr txBox="1">
            <a:spLocks noGrp="1"/>
          </p:cNvSpPr>
          <p:nvPr>
            <p:ph type="title" idx="4294967295"/>
          </p:nvPr>
        </p:nvSpPr>
        <p:spPr>
          <a:xfrm>
            <a:off x="2135560" y="1268760"/>
            <a:ext cx="496855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Helvetica" pitchFamily="2" charset="0"/>
                <a:ea typeface="+mn-ea"/>
                <a:cs typeface="+mn-cs"/>
              </a:rPr>
              <a:t>Too good to be true</a:t>
            </a:r>
          </a:p>
        </p:txBody>
      </p:sp>
      <p:pic>
        <p:nvPicPr>
          <p:cNvPr id="6" name="Picture 5">
            <a:extLst>
              <a:ext uri="{FF2B5EF4-FFF2-40B4-BE49-F238E27FC236}">
                <a16:creationId xmlns:a16="http://schemas.microsoft.com/office/drawing/2014/main" id="{D5DB8FCD-B8A4-D1A1-BBED-C606F384E475}"/>
              </a:ext>
              <a:ext uri="{C183D7F6-B498-43B3-948B-1728B52AA6E4}">
                <adec:decorative xmlns:adec="http://schemas.microsoft.com/office/drawing/2017/decorative" val="1"/>
              </a:ext>
            </a:extLst>
          </p:cNvPr>
          <p:cNvPicPr>
            <a:picLocks noChangeAspect="1"/>
          </p:cNvPicPr>
          <p:nvPr/>
        </p:nvPicPr>
        <p:blipFill rotWithShape="1">
          <a:blip r:embed="rId4"/>
          <a:srcRect l="65244" t="17295" r="4357" b="29453"/>
          <a:stretch/>
        </p:blipFill>
        <p:spPr>
          <a:xfrm>
            <a:off x="263352" y="116632"/>
            <a:ext cx="1070043" cy="1027804"/>
          </a:xfrm>
          <a:prstGeom prst="rect">
            <a:avLst/>
          </a:prstGeom>
        </p:spPr>
      </p:pic>
      <p:sp>
        <p:nvSpPr>
          <p:cNvPr id="7" name="Rounded Rectangle 6">
            <a:extLst>
              <a:ext uri="{FF2B5EF4-FFF2-40B4-BE49-F238E27FC236}">
                <a16:creationId xmlns:a16="http://schemas.microsoft.com/office/drawing/2014/main" id="{B26F770B-02F3-B891-4068-6764B9E149AB}"/>
              </a:ext>
            </a:extLst>
          </p:cNvPr>
          <p:cNvSpPr/>
          <p:nvPr/>
        </p:nvSpPr>
        <p:spPr>
          <a:xfrm>
            <a:off x="2207568" y="2204864"/>
            <a:ext cx="8208912" cy="2160240"/>
          </a:xfrm>
          <a:prstGeom prst="roundRect">
            <a:avLst>
              <a:gd name="adj" fmla="val 1101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Helvetica" pitchFamily="2" charset="0"/>
                <a:ea typeface="+mn-ea"/>
                <a:cs typeface="+mn-cs"/>
              </a:rPr>
              <a:t>What would you do if someone said you could earn £5000 for a day’s work? </a:t>
            </a:r>
          </a:p>
        </p:txBody>
      </p:sp>
      <p:pic>
        <p:nvPicPr>
          <p:cNvPr id="2" name="Picture 1">
            <a:extLst>
              <a:ext uri="{FF2B5EF4-FFF2-40B4-BE49-F238E27FC236}">
                <a16:creationId xmlns:a16="http://schemas.microsoft.com/office/drawing/2014/main" id="{7005A9D1-C0A5-F3D2-E22C-3D7319149896}"/>
              </a:ext>
            </a:extLst>
          </p:cNvPr>
          <p:cNvPicPr>
            <a:picLocks noChangeAspect="1"/>
          </p:cNvPicPr>
          <p:nvPr/>
        </p:nvPicPr>
        <p:blipFill>
          <a:blip r:embed="rId5"/>
          <a:stretch>
            <a:fillRect/>
          </a:stretch>
        </p:blipFill>
        <p:spPr>
          <a:xfrm>
            <a:off x="10936824" y="116633"/>
            <a:ext cx="1070043" cy="1036252"/>
          </a:xfrm>
          <a:prstGeom prst="rect">
            <a:avLst/>
          </a:prstGeom>
        </p:spPr>
      </p:pic>
    </p:spTree>
    <p:extLst>
      <p:ext uri="{BB962C8B-B14F-4D97-AF65-F5344CB8AC3E}">
        <p14:creationId xmlns:p14="http://schemas.microsoft.com/office/powerpoint/2010/main" val="1629771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7AE2B154-A8FC-FE43-54A9-57E1FF22F69E}"/>
            </a:ext>
          </a:extLst>
        </p:cNvPr>
        <p:cNvGrpSpPr/>
        <p:nvPr/>
      </p:nvGrpSpPr>
      <p:grpSpPr>
        <a:xfrm>
          <a:off x="0" y="0"/>
          <a:ext cx="0" cy="0"/>
          <a:chOff x="0" y="0"/>
          <a:chExt cx="0" cy="0"/>
        </a:xfrm>
      </p:grpSpPr>
      <p:pic>
        <p:nvPicPr>
          <p:cNvPr id="6" name="Picture 5" descr="A hand holding a phone&#10;&#10;AI-generated content may be incorrect.">
            <a:extLst>
              <a:ext uri="{FF2B5EF4-FFF2-40B4-BE49-F238E27FC236}">
                <a16:creationId xmlns:a16="http://schemas.microsoft.com/office/drawing/2014/main" id="{99E1F0FB-838C-4F61-7B47-4F9EA511D0AC}"/>
              </a:ext>
            </a:extLst>
          </p:cNvPr>
          <p:cNvPicPr>
            <a:picLocks noChangeAspect="1"/>
          </p:cNvPicPr>
          <p:nvPr/>
        </p:nvPicPr>
        <p:blipFill>
          <a:blip r:embed="rId3" cstate="email">
            <a:extLst>
              <a:ext uri="{28A0092B-C50C-407E-A947-70E740481C1C}">
                <a14:useLocalDpi xmlns:a14="http://schemas.microsoft.com/office/drawing/2010/main"/>
              </a:ext>
            </a:extLst>
          </a:blip>
          <a:srcRect l="28783" r="28035"/>
          <a:stretch>
            <a:fillRect/>
          </a:stretch>
        </p:blipFill>
        <p:spPr>
          <a:xfrm>
            <a:off x="6935416" y="-33016"/>
            <a:ext cx="5256584" cy="6858000"/>
          </a:xfrm>
          <a:prstGeom prst="rect">
            <a:avLst/>
          </a:prstGeom>
        </p:spPr>
      </p:pic>
      <p:sp>
        <p:nvSpPr>
          <p:cNvPr id="23" name="TextBox 22">
            <a:extLst>
              <a:ext uri="{FF2B5EF4-FFF2-40B4-BE49-F238E27FC236}">
                <a16:creationId xmlns:a16="http://schemas.microsoft.com/office/drawing/2014/main" id="{2C174379-F33F-F66D-62B8-E1A1D7B1B559}"/>
              </a:ext>
            </a:extLst>
          </p:cNvPr>
          <p:cNvSpPr txBox="1"/>
          <p:nvPr/>
        </p:nvSpPr>
        <p:spPr>
          <a:xfrm>
            <a:off x="727549" y="1975775"/>
            <a:ext cx="5368451" cy="3012491"/>
          </a:xfrm>
          <a:prstGeom prst="rect">
            <a:avLst/>
          </a:prstGeom>
          <a:noFill/>
        </p:spPr>
        <p:txBody>
          <a:bodyPr wrap="square" rtlCol="0">
            <a:spAutoFit/>
          </a:bodyPr>
          <a:lstStyle/>
          <a:p>
            <a:pPr>
              <a:lnSpc>
                <a:spcPct val="120000"/>
              </a:lnSpc>
            </a:pPr>
            <a:r>
              <a:rPr lang="en-GB" sz="3200" b="1" dirty="0">
                <a:solidFill>
                  <a:schemeClr val="bg1"/>
                </a:solidFill>
                <a:latin typeface="Helvetica" pitchFamily="2" charset="0"/>
              </a:rPr>
              <a:t>When sexual exploitation happens online, young people may be persuaded or forced to:</a:t>
            </a:r>
          </a:p>
          <a:p>
            <a:pPr>
              <a:lnSpc>
                <a:spcPct val="120000"/>
              </a:lnSpc>
            </a:pPr>
            <a:endParaRPr lang="en-GB" sz="3200" b="1" dirty="0">
              <a:solidFill>
                <a:schemeClr val="bg1"/>
              </a:solidFill>
              <a:latin typeface="Helvetica" pitchFamily="2" charset="0"/>
            </a:endParaRPr>
          </a:p>
        </p:txBody>
      </p:sp>
      <p:pic>
        <p:nvPicPr>
          <p:cNvPr id="2" name="Picture 1">
            <a:extLst>
              <a:ext uri="{FF2B5EF4-FFF2-40B4-BE49-F238E27FC236}">
                <a16:creationId xmlns:a16="http://schemas.microsoft.com/office/drawing/2014/main" id="{BEC96425-EC54-715E-3864-FC1F9BC9745D}"/>
              </a:ext>
            </a:extLst>
          </p:cNvPr>
          <p:cNvPicPr>
            <a:picLocks noChangeAspect="1"/>
          </p:cNvPicPr>
          <p:nvPr/>
        </p:nvPicPr>
        <p:blipFill rotWithShape="1">
          <a:blip r:embed="rId4"/>
          <a:srcRect l="65244" t="17295" r="4357" b="29453"/>
          <a:stretch/>
        </p:blipFill>
        <p:spPr>
          <a:xfrm>
            <a:off x="192527" y="149059"/>
            <a:ext cx="1070043" cy="1027804"/>
          </a:xfrm>
          <a:prstGeom prst="rect">
            <a:avLst/>
          </a:prstGeom>
        </p:spPr>
      </p:pic>
      <p:sp>
        <p:nvSpPr>
          <p:cNvPr id="3" name="TextBox 2">
            <a:extLst>
              <a:ext uri="{FF2B5EF4-FFF2-40B4-BE49-F238E27FC236}">
                <a16:creationId xmlns:a16="http://schemas.microsoft.com/office/drawing/2014/main" id="{058ADDAF-702C-5532-0F77-D83B012453FE}"/>
              </a:ext>
            </a:extLst>
          </p:cNvPr>
          <p:cNvSpPr txBox="1"/>
          <p:nvPr/>
        </p:nvSpPr>
        <p:spPr>
          <a:xfrm>
            <a:off x="623646" y="1268760"/>
            <a:ext cx="4578497" cy="523220"/>
          </a:xfrm>
          <a:prstGeom prst="rect">
            <a:avLst/>
          </a:prstGeom>
          <a:noFill/>
        </p:spPr>
        <p:txBody>
          <a:bodyPr wrap="none" rtlCol="0">
            <a:spAutoFit/>
          </a:bodyPr>
          <a:lstStyle/>
          <a:p>
            <a:r>
              <a:rPr lang="en-GB" sz="2800" b="1" dirty="0">
                <a:solidFill>
                  <a:schemeClr val="bg1"/>
                </a:solidFill>
                <a:latin typeface="Helvetica" pitchFamily="2" charset="0"/>
              </a:rPr>
              <a:t>Forms of modern slavery </a:t>
            </a:r>
          </a:p>
        </p:txBody>
      </p:sp>
      <p:sp>
        <p:nvSpPr>
          <p:cNvPr id="7" name="Rectangle 6">
            <a:extLst>
              <a:ext uri="{FF2B5EF4-FFF2-40B4-BE49-F238E27FC236}">
                <a16:creationId xmlns:a16="http://schemas.microsoft.com/office/drawing/2014/main" id="{46E8939A-AAFB-24AA-2F1E-61A4BC1AC3A3}"/>
              </a:ext>
            </a:extLst>
          </p:cNvPr>
          <p:cNvSpPr/>
          <p:nvPr/>
        </p:nvSpPr>
        <p:spPr>
          <a:xfrm>
            <a:off x="8184232" y="1196752"/>
            <a:ext cx="2232247" cy="38164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D3CB3C-9E51-7627-8944-D494A18539D0}"/>
              </a:ext>
            </a:extLst>
          </p:cNvPr>
          <p:cNvSpPr txBox="1"/>
          <p:nvPr/>
        </p:nvSpPr>
        <p:spPr>
          <a:xfrm rot="60000">
            <a:off x="8073874" y="1483134"/>
            <a:ext cx="2448272" cy="3632161"/>
          </a:xfrm>
          <a:prstGeom prst="rect">
            <a:avLst/>
          </a:prstGeom>
          <a:solidFill>
            <a:schemeClr val="bg1">
              <a:alpha val="0"/>
            </a:schemeClr>
          </a:solidFill>
        </p:spPr>
        <p:txBody>
          <a:bodyPr wrap="square" rtlCol="0">
            <a:noAutofit/>
          </a:bodyPr>
          <a:lstStyle/>
          <a:p>
            <a:pPr marL="285750" indent="-285750">
              <a:spcAft>
                <a:spcPts val="1200"/>
              </a:spcAft>
              <a:buFont typeface="Arial" panose="020B0604020202020204" pitchFamily="34" charset="0"/>
              <a:buChar char="•"/>
            </a:pPr>
            <a:r>
              <a:rPr lang="en-GB" b="1" dirty="0">
                <a:latin typeface="Helvetica" pitchFamily="2" charset="0"/>
              </a:rPr>
              <a:t>have sexual conversations by text or online</a:t>
            </a:r>
          </a:p>
          <a:p>
            <a:pPr marL="285750" indent="-285750">
              <a:spcAft>
                <a:spcPts val="1200"/>
              </a:spcAft>
              <a:buFont typeface="Arial" panose="020B0604020202020204" pitchFamily="34" charset="0"/>
              <a:buChar char="•"/>
            </a:pPr>
            <a:r>
              <a:rPr lang="en-GB" b="1" dirty="0">
                <a:latin typeface="Helvetica" pitchFamily="2" charset="0"/>
              </a:rPr>
              <a:t>send or post sexually explicit images of themselves or</a:t>
            </a:r>
          </a:p>
          <a:p>
            <a:pPr marL="285750" indent="-285750">
              <a:spcAft>
                <a:spcPts val="1200"/>
              </a:spcAft>
              <a:buFont typeface="Arial" panose="020B0604020202020204" pitchFamily="34" charset="0"/>
              <a:buChar char="•"/>
            </a:pPr>
            <a:r>
              <a:rPr lang="en-GB" b="1" dirty="0">
                <a:latin typeface="Helvetica" pitchFamily="2" charset="0"/>
              </a:rPr>
              <a:t>take part in sexual activities via a webcam or smartphone</a:t>
            </a:r>
          </a:p>
        </p:txBody>
      </p:sp>
      <p:sp>
        <p:nvSpPr>
          <p:cNvPr id="8" name="TextBox 7">
            <a:extLst>
              <a:ext uri="{FF2B5EF4-FFF2-40B4-BE49-F238E27FC236}">
                <a16:creationId xmlns:a16="http://schemas.microsoft.com/office/drawing/2014/main" id="{2362204B-F928-BDAB-9D68-A6085EDAAB54}"/>
              </a:ext>
            </a:extLst>
          </p:cNvPr>
          <p:cNvSpPr txBox="1"/>
          <p:nvPr/>
        </p:nvSpPr>
        <p:spPr>
          <a:xfrm>
            <a:off x="7130823" y="5998580"/>
            <a:ext cx="4865770" cy="584775"/>
          </a:xfrm>
          <a:prstGeom prst="rect">
            <a:avLst/>
          </a:prstGeom>
          <a:noFill/>
        </p:spPr>
        <p:txBody>
          <a:bodyPr wrap="square">
            <a:spAutoFit/>
          </a:bodyPr>
          <a:lstStyle/>
          <a:p>
            <a:pPr algn="ctr"/>
            <a:r>
              <a:rPr lang="en-GB" sz="3200" b="1" dirty="0">
                <a:solidFill>
                  <a:srgbClr val="FFC000"/>
                </a:solidFill>
                <a:effectLst>
                  <a:glow rad="63500">
                    <a:schemeClr val="tx1">
                      <a:alpha val="40000"/>
                    </a:schemeClr>
                  </a:glow>
                </a:effectLst>
              </a:rPr>
              <a:t>Online Sexual exploitation</a:t>
            </a:r>
          </a:p>
        </p:txBody>
      </p:sp>
      <p:pic>
        <p:nvPicPr>
          <p:cNvPr id="4" name="Picture 3">
            <a:extLst>
              <a:ext uri="{FF2B5EF4-FFF2-40B4-BE49-F238E27FC236}">
                <a16:creationId xmlns:a16="http://schemas.microsoft.com/office/drawing/2014/main" id="{3663B26B-B262-6E63-5939-368972E161BF}"/>
              </a:ext>
            </a:extLst>
          </p:cNvPr>
          <p:cNvPicPr>
            <a:picLocks noChangeAspect="1"/>
          </p:cNvPicPr>
          <p:nvPr/>
        </p:nvPicPr>
        <p:blipFill>
          <a:blip r:embed="rId5"/>
          <a:stretch>
            <a:fillRect/>
          </a:stretch>
        </p:blipFill>
        <p:spPr>
          <a:xfrm>
            <a:off x="11064552" y="102080"/>
            <a:ext cx="1014324" cy="982293"/>
          </a:xfrm>
          <a:prstGeom prst="rect">
            <a:avLst/>
          </a:prstGeom>
        </p:spPr>
      </p:pic>
    </p:spTree>
    <p:extLst>
      <p:ext uri="{BB962C8B-B14F-4D97-AF65-F5344CB8AC3E}">
        <p14:creationId xmlns:p14="http://schemas.microsoft.com/office/powerpoint/2010/main" val="236614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FCA878BD-FCFC-60D1-6E78-645751E7AA00}"/>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678585DF-7B7A-BFF0-F867-65C71EBAF38F}"/>
              </a:ext>
            </a:extLst>
          </p:cNvPr>
          <p:cNvSpPr txBox="1"/>
          <p:nvPr/>
        </p:nvSpPr>
        <p:spPr>
          <a:xfrm>
            <a:off x="849154" y="2848612"/>
            <a:ext cx="7344816" cy="1855893"/>
          </a:xfrm>
          <a:prstGeom prst="rect">
            <a:avLst/>
          </a:prstGeom>
          <a:noFill/>
        </p:spPr>
        <p:txBody>
          <a:bodyPr wrap="square">
            <a:spAutoFit/>
          </a:bodyPr>
          <a:lstStyle/>
          <a:p>
            <a:pPr marL="257175" indent="-257175">
              <a:lnSpc>
                <a:spcPct val="120000"/>
              </a:lnSpc>
              <a:spcAft>
                <a:spcPts val="1200"/>
              </a:spcAft>
              <a:buFont typeface="Arial" panose="020B0604020202020204" pitchFamily="34" charset="0"/>
              <a:buChar char="•"/>
            </a:pPr>
            <a:r>
              <a:rPr lang="en-GB" sz="2000" b="1" dirty="0">
                <a:solidFill>
                  <a:schemeClr val="bg1"/>
                </a:solidFill>
                <a:latin typeface="Helvetica" pitchFamily="2" charset="0"/>
              </a:rPr>
              <a:t>Forced to participate in illegal activities: pick-pocketing, shop-lifting, cannabis cultivation, begging</a:t>
            </a:r>
          </a:p>
          <a:p>
            <a:pPr marL="257175" indent="-257175">
              <a:lnSpc>
                <a:spcPct val="120000"/>
              </a:lnSpc>
              <a:spcAft>
                <a:spcPts val="1200"/>
              </a:spcAft>
              <a:buFont typeface="Arial" panose="020B0604020202020204" pitchFamily="34" charset="0"/>
              <a:buChar char="•"/>
            </a:pPr>
            <a:r>
              <a:rPr lang="en-GB" sz="2000" b="1" dirty="0">
                <a:solidFill>
                  <a:schemeClr val="bg1"/>
                </a:solidFill>
                <a:latin typeface="Helvetica" pitchFamily="2" charset="0"/>
              </a:rPr>
              <a:t>Financial exploitation</a:t>
            </a:r>
          </a:p>
          <a:p>
            <a:pPr marL="257175" indent="-257175">
              <a:lnSpc>
                <a:spcPct val="120000"/>
              </a:lnSpc>
              <a:spcAft>
                <a:spcPts val="1200"/>
              </a:spcAft>
              <a:buFont typeface="Arial" panose="020B0604020202020204" pitchFamily="34" charset="0"/>
              <a:buChar char="•"/>
            </a:pPr>
            <a:r>
              <a:rPr lang="en-GB" sz="2000" b="1" dirty="0">
                <a:solidFill>
                  <a:schemeClr val="bg1"/>
                </a:solidFill>
                <a:latin typeface="Helvetica" pitchFamily="2" charset="0"/>
              </a:rPr>
              <a:t>Forced to be part of a County Lines networks</a:t>
            </a:r>
          </a:p>
        </p:txBody>
      </p:sp>
      <p:pic>
        <p:nvPicPr>
          <p:cNvPr id="6" name="Picture 5" descr="A silhouette of a person and person&#10;&#10;AI-generated content may be incorrect.">
            <a:extLst>
              <a:ext uri="{FF2B5EF4-FFF2-40B4-BE49-F238E27FC236}">
                <a16:creationId xmlns:a16="http://schemas.microsoft.com/office/drawing/2014/main" id="{42B24AB1-E1C5-4C55-F7A1-A4756F5719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4736" y="1991150"/>
            <a:ext cx="3612557" cy="2950343"/>
          </a:xfrm>
          <a:prstGeom prst="rect">
            <a:avLst/>
          </a:prstGeom>
        </p:spPr>
      </p:pic>
      <p:sp>
        <p:nvSpPr>
          <p:cNvPr id="2" name="TextBox 1">
            <a:extLst>
              <a:ext uri="{FF2B5EF4-FFF2-40B4-BE49-F238E27FC236}">
                <a16:creationId xmlns:a16="http://schemas.microsoft.com/office/drawing/2014/main" id="{D84797FC-0964-D7DD-5EB9-A8274EE47D2F}"/>
              </a:ext>
            </a:extLst>
          </p:cNvPr>
          <p:cNvSpPr txBox="1"/>
          <p:nvPr/>
        </p:nvSpPr>
        <p:spPr>
          <a:xfrm>
            <a:off x="983432" y="1729540"/>
            <a:ext cx="4578497" cy="523220"/>
          </a:xfrm>
          <a:prstGeom prst="rect">
            <a:avLst/>
          </a:prstGeom>
          <a:noFill/>
        </p:spPr>
        <p:txBody>
          <a:bodyPr wrap="none" rtlCol="0">
            <a:spAutoFit/>
          </a:bodyPr>
          <a:lstStyle/>
          <a:p>
            <a:r>
              <a:rPr lang="en-GB" sz="2800" b="1" dirty="0">
                <a:solidFill>
                  <a:schemeClr val="bg1"/>
                </a:solidFill>
                <a:latin typeface="Helvetica" pitchFamily="2" charset="0"/>
              </a:rPr>
              <a:t>Forms of modern slavery </a:t>
            </a:r>
          </a:p>
        </p:txBody>
      </p:sp>
      <p:pic>
        <p:nvPicPr>
          <p:cNvPr id="3" name="Picture 2">
            <a:extLst>
              <a:ext uri="{FF2B5EF4-FFF2-40B4-BE49-F238E27FC236}">
                <a16:creationId xmlns:a16="http://schemas.microsoft.com/office/drawing/2014/main" id="{0278DD99-14B2-5C9C-412F-F69C8814965F}"/>
              </a:ext>
            </a:extLst>
          </p:cNvPr>
          <p:cNvPicPr>
            <a:picLocks noChangeAspect="1"/>
          </p:cNvPicPr>
          <p:nvPr/>
        </p:nvPicPr>
        <p:blipFill rotWithShape="1">
          <a:blip r:embed="rId5"/>
          <a:srcRect l="65244" t="17295" r="4357" b="29453"/>
          <a:stretch/>
        </p:blipFill>
        <p:spPr>
          <a:xfrm>
            <a:off x="119336" y="105884"/>
            <a:ext cx="1070043" cy="1027804"/>
          </a:xfrm>
          <a:prstGeom prst="rect">
            <a:avLst/>
          </a:prstGeom>
        </p:spPr>
      </p:pic>
      <p:sp>
        <p:nvSpPr>
          <p:cNvPr id="20" name="TextBox 19">
            <a:extLst>
              <a:ext uri="{FF2B5EF4-FFF2-40B4-BE49-F238E27FC236}">
                <a16:creationId xmlns:a16="http://schemas.microsoft.com/office/drawing/2014/main" id="{A349EA46-5E0C-4E2E-E7B4-15C792B6196B}"/>
              </a:ext>
            </a:extLst>
          </p:cNvPr>
          <p:cNvSpPr txBox="1"/>
          <p:nvPr/>
        </p:nvSpPr>
        <p:spPr>
          <a:xfrm>
            <a:off x="8891819" y="4365104"/>
            <a:ext cx="3018390" cy="461665"/>
          </a:xfrm>
          <a:prstGeom prst="rect">
            <a:avLst/>
          </a:prstGeom>
          <a:noFill/>
        </p:spPr>
        <p:txBody>
          <a:bodyPr wrap="square">
            <a:spAutoFit/>
          </a:bodyPr>
          <a:lstStyle/>
          <a:p>
            <a:pPr algn="ctr"/>
            <a:r>
              <a:rPr lang="en-GB" sz="2400" b="1" dirty="0">
                <a:solidFill>
                  <a:srgbClr val="FFC000"/>
                </a:solidFill>
                <a:effectLst>
                  <a:glow rad="63500">
                    <a:schemeClr val="tx1">
                      <a:alpha val="40000"/>
                    </a:schemeClr>
                  </a:glow>
                </a:effectLst>
              </a:rPr>
              <a:t>Criminal Exploitation</a:t>
            </a:r>
          </a:p>
        </p:txBody>
      </p:sp>
      <p:pic>
        <p:nvPicPr>
          <p:cNvPr id="5" name="Picture 4">
            <a:extLst>
              <a:ext uri="{FF2B5EF4-FFF2-40B4-BE49-F238E27FC236}">
                <a16:creationId xmlns:a16="http://schemas.microsoft.com/office/drawing/2014/main" id="{B066E37B-AC22-243C-3FF1-655ED4637A84}"/>
              </a:ext>
            </a:extLst>
          </p:cNvPr>
          <p:cNvPicPr>
            <a:picLocks noChangeAspect="1"/>
          </p:cNvPicPr>
          <p:nvPr/>
        </p:nvPicPr>
        <p:blipFill>
          <a:blip r:embed="rId6"/>
          <a:stretch>
            <a:fillRect/>
          </a:stretch>
        </p:blipFill>
        <p:spPr>
          <a:xfrm>
            <a:off x="11002620" y="83035"/>
            <a:ext cx="1070043" cy="1036253"/>
          </a:xfrm>
          <a:prstGeom prst="rect">
            <a:avLst/>
          </a:prstGeom>
        </p:spPr>
      </p:pic>
    </p:spTree>
    <p:extLst>
      <p:ext uri="{BB962C8B-B14F-4D97-AF65-F5344CB8AC3E}">
        <p14:creationId xmlns:p14="http://schemas.microsoft.com/office/powerpoint/2010/main" val="24412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9399" y="1401812"/>
            <a:ext cx="10440000" cy="499996"/>
          </a:xfrm>
        </p:spPr>
        <p:txBody>
          <a:bodyPr>
            <a:normAutofit/>
          </a:bodyPr>
          <a:lstStyle/>
          <a:p>
            <a:r>
              <a:rPr lang="en-GB" sz="2400" dirty="0">
                <a:solidFill>
                  <a:schemeClr val="bg1"/>
                </a:solidFill>
              </a:rPr>
              <a:t>Possible indicators</a:t>
            </a:r>
            <a:endParaRPr lang="en-GB" sz="2400" dirty="0"/>
          </a:p>
        </p:txBody>
      </p:sp>
      <p:sp>
        <p:nvSpPr>
          <p:cNvPr id="6" name="Rounded Rectangle 5"/>
          <p:cNvSpPr/>
          <p:nvPr/>
        </p:nvSpPr>
        <p:spPr>
          <a:xfrm>
            <a:off x="4261749" y="2019603"/>
            <a:ext cx="1765300" cy="917575"/>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No passport or ID</a:t>
            </a:r>
          </a:p>
        </p:txBody>
      </p:sp>
      <p:sp>
        <p:nvSpPr>
          <p:cNvPr id="7" name="Rounded Rectangle 6"/>
          <p:cNvSpPr/>
          <p:nvPr/>
        </p:nvSpPr>
        <p:spPr>
          <a:xfrm>
            <a:off x="8687788" y="2043425"/>
            <a:ext cx="1714500" cy="915987"/>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Limited social contact/isolated</a:t>
            </a:r>
          </a:p>
        </p:txBody>
      </p:sp>
      <p:sp>
        <p:nvSpPr>
          <p:cNvPr id="8" name="Rounded Rectangle 7"/>
          <p:cNvSpPr/>
          <p:nvPr/>
        </p:nvSpPr>
        <p:spPr>
          <a:xfrm>
            <a:off x="4312199" y="4288615"/>
            <a:ext cx="1727200" cy="917575"/>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Bonded by debt</a:t>
            </a:r>
          </a:p>
        </p:txBody>
      </p:sp>
      <p:sp>
        <p:nvSpPr>
          <p:cNvPr id="9" name="Rounded Rectangle 8"/>
          <p:cNvSpPr/>
          <p:nvPr/>
        </p:nvSpPr>
        <p:spPr>
          <a:xfrm>
            <a:off x="6521877" y="1999555"/>
            <a:ext cx="1733550" cy="90170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Movement controlled</a:t>
            </a:r>
          </a:p>
        </p:txBody>
      </p:sp>
      <p:sp>
        <p:nvSpPr>
          <p:cNvPr id="10" name="Rounded Rectangle 9"/>
          <p:cNvSpPr/>
          <p:nvPr/>
        </p:nvSpPr>
        <p:spPr>
          <a:xfrm>
            <a:off x="4293499" y="5415348"/>
            <a:ext cx="1765300" cy="911225"/>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Dishevelled</a:t>
            </a:r>
            <a:r>
              <a:rPr kumimoji="0" lang="en-GB" sz="1600" b="0" i="0" u="none" strike="noStrike" kern="1200" cap="none" spc="0" normalizeH="0" baseline="0" noProof="0">
                <a:ln>
                  <a:noFill/>
                </a:ln>
                <a:solidFill>
                  <a:prstClr val="white"/>
                </a:solidFill>
                <a:effectLst/>
                <a:uLnTx/>
                <a:uFillTx/>
                <a:latin typeface="Arial" panose="020B0604020202020204" pitchFamily="34" charset="0"/>
                <a:ea typeface="Calibri" charset="0"/>
                <a:cs typeface="Arial" panose="020B0604020202020204" pitchFamily="34" charset="0"/>
              </a:rPr>
              <a:t>/lack of </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access to </a:t>
            </a:r>
            <a:r>
              <a:rPr kumimoji="0" lang="en-GB" sz="1600" b="0" i="0" u="none" strike="noStrike" kern="1200" cap="none" spc="0" normalizeH="0" noProof="0" dirty="0">
                <a:ln>
                  <a:noFill/>
                </a:ln>
                <a:solidFill>
                  <a:prstClr val="white"/>
                </a:solidFill>
                <a:effectLst/>
                <a:uLnTx/>
                <a:uFillTx/>
                <a:latin typeface="Arial" panose="020B0604020202020204" pitchFamily="34" charset="0"/>
                <a:ea typeface="Calibri" charset="0"/>
                <a:cs typeface="Arial" panose="020B0604020202020204" pitchFamily="34" charset="0"/>
              </a:rPr>
              <a:t>good personal hygiene</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endParaRPr>
          </a:p>
        </p:txBody>
      </p:sp>
      <p:sp>
        <p:nvSpPr>
          <p:cNvPr id="12" name="Rounded Rectangle 11"/>
          <p:cNvSpPr/>
          <p:nvPr/>
        </p:nvSpPr>
        <p:spPr>
          <a:xfrm>
            <a:off x="6517201" y="4265841"/>
            <a:ext cx="1727200" cy="91916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Money deducted from salary for food or accommodation</a:t>
            </a:r>
          </a:p>
        </p:txBody>
      </p:sp>
      <p:sp>
        <p:nvSpPr>
          <p:cNvPr id="13" name="Rounded Rectangle 12"/>
          <p:cNvSpPr/>
          <p:nvPr/>
        </p:nvSpPr>
        <p:spPr>
          <a:xfrm>
            <a:off x="6531489" y="5391535"/>
            <a:ext cx="1733550" cy="95885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Unexplained injuries</a:t>
            </a:r>
          </a:p>
        </p:txBody>
      </p:sp>
      <p:sp>
        <p:nvSpPr>
          <p:cNvPr id="14" name="Rounded Rectangle 13"/>
          <p:cNvSpPr/>
          <p:nvPr/>
        </p:nvSpPr>
        <p:spPr>
          <a:xfrm>
            <a:off x="8668738" y="4265841"/>
            <a:ext cx="1733550" cy="882790"/>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Dependent on others</a:t>
            </a:r>
          </a:p>
        </p:txBody>
      </p:sp>
      <p:sp>
        <p:nvSpPr>
          <p:cNvPr id="16" name="Rounded Rectangle 15"/>
          <p:cNvSpPr/>
          <p:nvPr/>
        </p:nvSpPr>
        <p:spPr>
          <a:xfrm>
            <a:off x="6537839" y="3119861"/>
            <a:ext cx="1727200" cy="894093"/>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Poor and/or inappropriate</a:t>
            </a:r>
            <a:r>
              <a:rPr kumimoji="0" lang="en-GB" sz="1600" b="0" i="0" u="none" strike="noStrike" kern="1200" cap="none" spc="0" normalizeH="0" noProof="0" dirty="0">
                <a:ln>
                  <a:noFill/>
                </a:ln>
                <a:solidFill>
                  <a:prstClr val="white"/>
                </a:solidFill>
                <a:effectLst/>
                <a:uLnTx/>
                <a:uFillTx/>
                <a:latin typeface="Arial" panose="020B0604020202020204" pitchFamily="34" charset="0"/>
                <a:ea typeface="Calibri" charset="0"/>
                <a:cs typeface="Arial" panose="020B0604020202020204" pitchFamily="34" charset="0"/>
              </a:rPr>
              <a:t> </a:t>
            </a: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language skills</a:t>
            </a:r>
          </a:p>
        </p:txBody>
      </p:sp>
      <p:sp>
        <p:nvSpPr>
          <p:cNvPr id="17" name="Rounded Rectangle 16"/>
          <p:cNvSpPr/>
          <p:nvPr/>
        </p:nvSpPr>
        <p:spPr>
          <a:xfrm>
            <a:off x="8697525" y="5415348"/>
            <a:ext cx="1733550" cy="898117"/>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prstClr val="white"/>
                </a:solidFill>
                <a:latin typeface="Arial" panose="020B0604020202020204" pitchFamily="34" charset="0"/>
                <a:ea typeface="Calibri" charset="0"/>
                <a:cs typeface="Arial" panose="020B0604020202020204" pitchFamily="34" charset="0"/>
              </a:rPr>
              <a:t>S</a:t>
            </a:r>
            <a:r>
              <a:rPr kumimoji="0" lang="en-GB" sz="1400" b="0" i="0" u="none" strike="noStrike" kern="1200" cap="none" spc="0" normalizeH="0" baseline="0" noProof="0" dirty="0" err="1">
                <a:ln>
                  <a:noFill/>
                </a:ln>
                <a:solidFill>
                  <a:prstClr val="white"/>
                </a:solidFill>
                <a:effectLst/>
                <a:uLnTx/>
                <a:uFillTx/>
                <a:latin typeface="Arial" panose="020B0604020202020204" pitchFamily="34" charset="0"/>
                <a:ea typeface="Calibri" charset="0"/>
                <a:cs typeface="Arial" panose="020B0604020202020204" pitchFamily="34" charset="0"/>
              </a:rPr>
              <a:t>ubstance</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 abuse</a:t>
            </a:r>
          </a:p>
        </p:txBody>
      </p:sp>
      <p:sp>
        <p:nvSpPr>
          <p:cNvPr id="18" name="Rounded Rectangle 17"/>
          <p:cNvSpPr/>
          <p:nvPr/>
        </p:nvSpPr>
        <p:spPr>
          <a:xfrm>
            <a:off x="4293499" y="3172891"/>
            <a:ext cx="1733550" cy="911225"/>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Controlled by another/in fear</a:t>
            </a:r>
          </a:p>
        </p:txBody>
      </p:sp>
      <p:sp>
        <p:nvSpPr>
          <p:cNvPr id="20" name="Rounded Rectangle 19"/>
          <p:cNvSpPr/>
          <p:nvPr/>
        </p:nvSpPr>
        <p:spPr>
          <a:xfrm>
            <a:off x="8687788" y="3154633"/>
            <a:ext cx="1714500" cy="915987"/>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Calibri" charset="0"/>
                <a:cs typeface="Arial" panose="020B0604020202020204" pitchFamily="34" charset="0"/>
              </a:rPr>
              <a:t>Reluctant to give details of accommodation</a:t>
            </a:r>
          </a:p>
        </p:txBody>
      </p:sp>
      <p:sp>
        <p:nvSpPr>
          <p:cNvPr id="21" name="Subtitle 2">
            <a:extLst>
              <a:ext uri="{FF2B5EF4-FFF2-40B4-BE49-F238E27FC236}">
                <a16:creationId xmlns:a16="http://schemas.microsoft.com/office/drawing/2014/main" id="{8C874568-6A64-42E2-9533-28319C588008}"/>
              </a:ext>
            </a:extLst>
          </p:cNvPr>
          <p:cNvSpPr txBox="1">
            <a:spLocks/>
          </p:cNvSpPr>
          <p:nvPr/>
        </p:nvSpPr>
        <p:spPr>
          <a:xfrm>
            <a:off x="1353042" y="2272743"/>
            <a:ext cx="2894513" cy="64320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
                <a:srgbClr val="00AAFF"/>
              </a:buClr>
              <a:buSzTx/>
              <a:buFont typeface="Wingdings" panose="05000000000000000000" pitchFamily="2" charset="2"/>
              <a:buNone/>
              <a:tabLst/>
              <a:defRPr/>
            </a:pPr>
            <a:r>
              <a:rPr kumimoji="0" lang="en-GB"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Restricted freedom </a:t>
            </a:r>
          </a:p>
        </p:txBody>
      </p:sp>
      <p:sp>
        <p:nvSpPr>
          <p:cNvPr id="22" name="Subtitle 2">
            <a:extLst>
              <a:ext uri="{FF2B5EF4-FFF2-40B4-BE49-F238E27FC236}">
                <a16:creationId xmlns:a16="http://schemas.microsoft.com/office/drawing/2014/main" id="{432C614D-CCCE-487F-AB24-58A9A051CBAA}"/>
              </a:ext>
            </a:extLst>
          </p:cNvPr>
          <p:cNvSpPr txBox="1">
            <a:spLocks/>
          </p:cNvSpPr>
          <p:nvPr/>
        </p:nvSpPr>
        <p:spPr>
          <a:xfrm>
            <a:off x="1789712" y="3399483"/>
            <a:ext cx="1852648" cy="57275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
                <a:srgbClr val="00AAFF"/>
              </a:buClr>
              <a:buSzTx/>
              <a:buFont typeface="Wingdings" panose="05000000000000000000" pitchFamily="2" charset="2"/>
              <a:buNone/>
              <a:tabLst/>
              <a:defRPr/>
            </a:pPr>
            <a:r>
              <a:rPr kumimoji="0" lang="en-GB"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Behaviour</a:t>
            </a: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23" name="Subtitle 2">
            <a:extLst>
              <a:ext uri="{FF2B5EF4-FFF2-40B4-BE49-F238E27FC236}">
                <a16:creationId xmlns:a16="http://schemas.microsoft.com/office/drawing/2014/main" id="{7ABEF5E1-442A-4AFB-8FA0-98FCFBB03B83}"/>
              </a:ext>
            </a:extLst>
          </p:cNvPr>
          <p:cNvSpPr txBox="1">
            <a:spLocks/>
          </p:cNvSpPr>
          <p:nvPr/>
        </p:nvSpPr>
        <p:spPr>
          <a:xfrm>
            <a:off x="1873974" y="4550770"/>
            <a:ext cx="1852648" cy="59786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
                <a:srgbClr val="00AAFF"/>
              </a:buClr>
              <a:buSzTx/>
              <a:buFont typeface="Wingdings" panose="05000000000000000000" pitchFamily="2" charset="2"/>
              <a:buNone/>
              <a:tabLst/>
              <a:defRPr/>
            </a:pPr>
            <a:r>
              <a:rPr kumimoji="0" lang="en-GB"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Finances</a:t>
            </a: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10000"/>
              </a:lnSpc>
              <a:spcBef>
                <a:spcPts val="800"/>
              </a:spcBef>
              <a:spcAft>
                <a:spcPts val="0"/>
              </a:spcAft>
              <a:buClr>
                <a:srgbClr val="00AAFF"/>
              </a:buClr>
              <a:buSzTx/>
              <a:buFont typeface="Wingdings" panose="05000000000000000000" pitchFamily="2" charset="2"/>
              <a:buNone/>
              <a:tabLst/>
              <a:defRPr/>
            </a:pPr>
            <a:endParaRPr kumimoji="0" lang="en-GB" sz="2000" b="1" i="0" u="none" strike="noStrike" kern="1200" cap="none" spc="0" normalizeH="0" baseline="0" noProof="0" dirty="0">
              <a:ln>
                <a:noFill/>
              </a:ln>
              <a:solidFill>
                <a:srgbClr val="2E2C70"/>
              </a:solidFill>
              <a:effectLst/>
              <a:uLnTx/>
              <a:uFillTx/>
              <a:latin typeface="Arial" panose="020B0604020202020204" pitchFamily="34" charset="0"/>
              <a:ea typeface="+mn-ea"/>
              <a:cs typeface="Arial" panose="020B0604020202020204" pitchFamily="34" charset="0"/>
            </a:endParaRPr>
          </a:p>
        </p:txBody>
      </p:sp>
      <p:sp>
        <p:nvSpPr>
          <p:cNvPr id="24" name="Subtitle 2">
            <a:extLst>
              <a:ext uri="{FF2B5EF4-FFF2-40B4-BE49-F238E27FC236}">
                <a16:creationId xmlns:a16="http://schemas.microsoft.com/office/drawing/2014/main" id="{23678463-63D5-4CC2-B5AD-224BB29A207F}"/>
              </a:ext>
            </a:extLst>
          </p:cNvPr>
          <p:cNvSpPr txBox="1">
            <a:spLocks/>
          </p:cNvSpPr>
          <p:nvPr/>
        </p:nvSpPr>
        <p:spPr>
          <a:xfrm>
            <a:off x="1643712" y="5551278"/>
            <a:ext cx="2144648" cy="49999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800"/>
              </a:spcBef>
              <a:buClr>
                <a:srgbClr val="00AAFF"/>
              </a:buClr>
              <a:buFont typeface="Wingdings" panose="05000000000000000000" pitchFamily="2" charset="2"/>
              <a:buNone/>
              <a:defRPr sz="2000" b="1" kern="1200">
                <a:solidFill>
                  <a:srgbClr val="2E2C70"/>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10000"/>
              </a:lnSpc>
              <a:spcBef>
                <a:spcPts val="800"/>
              </a:spcBef>
              <a:buClr>
                <a:srgbClr val="00AAFF"/>
              </a:buClr>
              <a:buFont typeface="Wingdings" panose="05000000000000000000" pitchFamily="2" charset="2"/>
              <a:buNone/>
              <a:defRPr sz="2000" kern="1200">
                <a:solidFill>
                  <a:srgbClr val="2E2C70"/>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10000"/>
              </a:lnSpc>
              <a:spcBef>
                <a:spcPts val="800"/>
              </a:spcBef>
              <a:buClr>
                <a:srgbClr val="00AAFF"/>
              </a:buClr>
              <a:buFont typeface="Wingdings" panose="05000000000000000000" pitchFamily="2" charset="2"/>
              <a:buNone/>
              <a:defRPr sz="1800" kern="1200">
                <a:solidFill>
                  <a:srgbClr val="2E2C70"/>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10000"/>
              </a:lnSpc>
              <a:spcBef>
                <a:spcPts val="800"/>
              </a:spcBef>
              <a:buClr>
                <a:srgbClr val="00AAFF"/>
              </a:buClr>
              <a:buFont typeface="Wingdings" panose="05000000000000000000" pitchFamily="2" charset="2"/>
              <a:buNone/>
              <a:defRPr sz="1600" kern="1200">
                <a:solidFill>
                  <a:srgbClr val="2E2C70"/>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800"/>
              </a:spcBef>
              <a:spcAft>
                <a:spcPts val="0"/>
              </a:spcAft>
              <a:buClr>
                <a:srgbClr val="00AAFF"/>
              </a:buClr>
              <a:buSzTx/>
              <a:buFont typeface="Wingdings" panose="05000000000000000000" pitchFamily="2" charset="2"/>
              <a:buNone/>
              <a:tabLst/>
              <a:defRPr/>
            </a:pPr>
            <a:r>
              <a:rPr kumimoji="0" lang="en-GB"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Appearance</a:t>
            </a: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10000"/>
              </a:lnSpc>
              <a:spcBef>
                <a:spcPts val="800"/>
              </a:spcBef>
              <a:spcAft>
                <a:spcPts val="0"/>
              </a:spcAft>
              <a:buClr>
                <a:srgbClr val="00AAFF"/>
              </a:buClr>
              <a:buSzTx/>
              <a:buFont typeface="Wingdings" panose="05000000000000000000" pitchFamily="2" charset="2"/>
              <a:buNone/>
              <a:tabLst/>
              <a:defRPr/>
            </a:pPr>
            <a:endParaRPr kumimoji="0" lang="en-GB" sz="2000" b="1" i="0" u="none" strike="noStrike" kern="1200" cap="none" spc="0" normalizeH="0" baseline="0" noProof="0" dirty="0">
              <a:ln>
                <a:noFill/>
              </a:ln>
              <a:solidFill>
                <a:srgbClr val="2E2C70"/>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E8EEB874-6FC9-C614-847C-BE1B73CAB64E}"/>
              </a:ext>
            </a:extLst>
          </p:cNvPr>
          <p:cNvSpPr/>
          <p:nvPr/>
        </p:nvSpPr>
        <p:spPr>
          <a:xfrm>
            <a:off x="0" y="0"/>
            <a:ext cx="12192000" cy="1038873"/>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5D5835BD-1F1B-8784-7A19-95456BF4778A}"/>
              </a:ext>
            </a:extLst>
          </p:cNvPr>
          <p:cNvSpPr txBox="1">
            <a:spLocks/>
          </p:cNvSpPr>
          <p:nvPr/>
        </p:nvSpPr>
        <p:spPr>
          <a:xfrm>
            <a:off x="3505175" y="233340"/>
            <a:ext cx="5192350" cy="65511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kern="1200">
                <a:solidFill>
                  <a:srgbClr val="2E2C7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alibri" panose="020F0502020204030204"/>
                <a:ea typeface="+mj-ea"/>
                <a:cs typeface="+mj-cs"/>
              </a:rPr>
              <a:t>How to spot  modern </a:t>
            </a:r>
            <a:r>
              <a:rPr lang="en-GB" b="1" dirty="0">
                <a:solidFill>
                  <a:schemeClr val="bg1"/>
                </a:solidFill>
                <a:latin typeface="Calibri" panose="020F0502020204030204"/>
              </a:rPr>
              <a:t>s</a:t>
            </a:r>
            <a:r>
              <a:rPr kumimoji="0" lang="en-GB" sz="2800" b="1" i="0" u="none" strike="noStrike" kern="1200" cap="none" spc="0" normalizeH="0" baseline="0" noProof="0" dirty="0" err="1">
                <a:ln>
                  <a:noFill/>
                </a:ln>
                <a:solidFill>
                  <a:schemeClr val="bg1"/>
                </a:solidFill>
                <a:effectLst/>
                <a:uLnTx/>
                <a:uFillTx/>
                <a:latin typeface="Calibri" panose="020F0502020204030204"/>
                <a:ea typeface="+mj-ea"/>
                <a:cs typeface="+mj-cs"/>
              </a:rPr>
              <a:t>lavery</a:t>
            </a:r>
            <a:endParaRPr kumimoji="0" lang="en-GB" sz="2800" b="1" i="0" u="none" strike="noStrike" kern="1200" cap="none" spc="0" normalizeH="0" baseline="0" noProof="0" dirty="0">
              <a:ln>
                <a:noFill/>
              </a:ln>
              <a:solidFill>
                <a:schemeClr val="bg1"/>
              </a:solidFill>
              <a:effectLst/>
              <a:uLnTx/>
              <a:uFillTx/>
              <a:latin typeface="Calibri" panose="020F0502020204030204"/>
              <a:ea typeface="+mj-ea"/>
              <a:cs typeface="+mj-cs"/>
            </a:endParaRPr>
          </a:p>
        </p:txBody>
      </p:sp>
      <p:pic>
        <p:nvPicPr>
          <p:cNvPr id="15" name="Picture 14">
            <a:extLst>
              <a:ext uri="{FF2B5EF4-FFF2-40B4-BE49-F238E27FC236}">
                <a16:creationId xmlns:a16="http://schemas.microsoft.com/office/drawing/2014/main" id="{0DAE440C-CF27-28A9-8A54-E0198BD4ABD4}"/>
              </a:ext>
            </a:extLst>
          </p:cNvPr>
          <p:cNvPicPr>
            <a:picLocks noChangeAspect="1"/>
          </p:cNvPicPr>
          <p:nvPr/>
        </p:nvPicPr>
        <p:blipFill rotWithShape="1">
          <a:blip r:embed="rId3"/>
          <a:srcRect l="65244" t="17295" r="4357" b="29453"/>
          <a:stretch/>
        </p:blipFill>
        <p:spPr>
          <a:xfrm>
            <a:off x="191344" y="111840"/>
            <a:ext cx="935027" cy="898118"/>
          </a:xfrm>
          <a:prstGeom prst="rect">
            <a:avLst/>
          </a:prstGeom>
        </p:spPr>
      </p:pic>
      <p:pic>
        <p:nvPicPr>
          <p:cNvPr id="2" name="Picture 1">
            <a:extLst>
              <a:ext uri="{FF2B5EF4-FFF2-40B4-BE49-F238E27FC236}">
                <a16:creationId xmlns:a16="http://schemas.microsoft.com/office/drawing/2014/main" id="{F416B647-0104-CC31-3D27-9581732998C6}"/>
              </a:ext>
            </a:extLst>
          </p:cNvPr>
          <p:cNvPicPr>
            <a:picLocks noChangeAspect="1"/>
          </p:cNvPicPr>
          <p:nvPr/>
        </p:nvPicPr>
        <p:blipFill>
          <a:blip r:embed="rId4"/>
          <a:stretch>
            <a:fillRect/>
          </a:stretch>
        </p:blipFill>
        <p:spPr>
          <a:xfrm>
            <a:off x="11076328" y="138435"/>
            <a:ext cx="924327" cy="895138"/>
          </a:xfrm>
          <a:prstGeom prst="rect">
            <a:avLst/>
          </a:prstGeom>
        </p:spPr>
      </p:pic>
      <p:sp>
        <p:nvSpPr>
          <p:cNvPr id="11" name="TextBox 10">
            <a:extLst>
              <a:ext uri="{FF2B5EF4-FFF2-40B4-BE49-F238E27FC236}">
                <a16:creationId xmlns:a16="http://schemas.microsoft.com/office/drawing/2014/main" id="{60BD195E-4811-F0AF-B07D-55BA252E24A3}"/>
              </a:ext>
            </a:extLst>
          </p:cNvPr>
          <p:cNvSpPr txBox="1"/>
          <p:nvPr/>
        </p:nvSpPr>
        <p:spPr>
          <a:xfrm>
            <a:off x="7665984" y="6395516"/>
            <a:ext cx="5472608" cy="369332"/>
          </a:xfrm>
          <a:prstGeom prst="rect">
            <a:avLst/>
          </a:prstGeom>
          <a:noFill/>
        </p:spPr>
        <p:txBody>
          <a:bodyPr wrap="square" rtlCol="0">
            <a:spAutoFit/>
          </a:bodyPr>
          <a:lstStyle/>
          <a:p>
            <a:r>
              <a:rPr lang="en-GB" dirty="0">
                <a:solidFill>
                  <a:schemeClr val="bg1"/>
                </a:solidFill>
              </a:rPr>
              <a:t>Please note that this is not an exhaustive list</a:t>
            </a:r>
          </a:p>
        </p:txBody>
      </p:sp>
    </p:spTree>
    <p:extLst>
      <p:ext uri="{BB962C8B-B14F-4D97-AF65-F5344CB8AC3E}">
        <p14:creationId xmlns:p14="http://schemas.microsoft.com/office/powerpoint/2010/main" val="36610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6" grpId="0" animBg="1"/>
      <p:bldP spid="17" grpId="0" animBg="1"/>
      <p:bldP spid="18"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EC60B-0DED-5F41-17FD-DFC9C6E77490}"/>
              </a:ext>
            </a:extLst>
          </p:cNvPr>
          <p:cNvSpPr txBox="1"/>
          <p:nvPr/>
        </p:nvSpPr>
        <p:spPr>
          <a:xfrm>
            <a:off x="695400" y="2276872"/>
            <a:ext cx="4572000" cy="4921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400" b="1" i="0" u="none" strike="noStrike" kern="100" cap="none" spc="0" normalizeH="0" baseline="0" noProof="0" dirty="0">
                <a:ln>
                  <a:noFill/>
                </a:ln>
                <a:solidFill>
                  <a:prstClr val="white"/>
                </a:solidFill>
                <a:effectLst/>
                <a:uLnTx/>
                <a:uFillTx/>
                <a:latin typeface="Helvetica" pitchFamily="2" charset="0"/>
                <a:ea typeface="Calibri" panose="020F0502020204030204" pitchFamily="34" charset="0"/>
                <a:cs typeface="Arial" panose="020B0604020202020204" pitchFamily="34" charset="0"/>
              </a:rPr>
              <a:t>Exercise - How does it feel?</a:t>
            </a:r>
          </a:p>
        </p:txBody>
      </p:sp>
      <p:sp>
        <p:nvSpPr>
          <p:cNvPr id="5" name="TextBox 4">
            <a:extLst>
              <a:ext uri="{FF2B5EF4-FFF2-40B4-BE49-F238E27FC236}">
                <a16:creationId xmlns:a16="http://schemas.microsoft.com/office/drawing/2014/main" id="{3D4BB53B-1E35-4878-2DB2-28A7113F6F0C}"/>
              </a:ext>
            </a:extLst>
          </p:cNvPr>
          <p:cNvSpPr txBox="1"/>
          <p:nvPr/>
        </p:nvSpPr>
        <p:spPr>
          <a:xfrm>
            <a:off x="695400" y="3437113"/>
            <a:ext cx="6336704" cy="139608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00" cap="none" spc="0" normalizeH="0" baseline="0" noProof="0" dirty="0">
                <a:ln>
                  <a:noFill/>
                </a:ln>
                <a:solidFill>
                  <a:prstClr val="white"/>
                </a:solidFill>
                <a:effectLst/>
                <a:uLnTx/>
                <a:uFillTx/>
                <a:latin typeface="Helvetica" pitchFamily="2" charset="0"/>
                <a:ea typeface="Calibri" panose="020F0502020204030204" pitchFamily="34" charset="0"/>
                <a:cs typeface="Arial" panose="020B0604020202020204" pitchFamily="34" charset="0"/>
              </a:rPr>
              <a:t>Start to imagine you are a young person wanting a better life and needing to get money to your family back home.</a:t>
            </a:r>
            <a:endParaRPr kumimoji="0" lang="en-GB" sz="2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26175D26-BB2C-E877-579A-86877D49D9DF}"/>
              </a:ext>
              <a:ext uri="{C183D7F6-B498-43B3-948B-1728B52AA6E4}">
                <adec:decorative xmlns:adec="http://schemas.microsoft.com/office/drawing/2017/decorative" val="1"/>
              </a:ext>
            </a:extLst>
          </p:cNvPr>
          <p:cNvPicPr>
            <a:picLocks noChangeAspect="1"/>
          </p:cNvPicPr>
          <p:nvPr/>
        </p:nvPicPr>
        <p:blipFill rotWithShape="1">
          <a:blip r:embed="rId2"/>
          <a:srcRect l="65244" t="17295" r="4357" b="29453"/>
          <a:stretch/>
        </p:blipFill>
        <p:spPr>
          <a:xfrm>
            <a:off x="263352" y="188640"/>
            <a:ext cx="1070043" cy="1027804"/>
          </a:xfrm>
          <a:prstGeom prst="rect">
            <a:avLst/>
          </a:prstGeom>
        </p:spPr>
      </p:pic>
      <p:sp>
        <p:nvSpPr>
          <p:cNvPr id="18" name="Rounded Rectangle 17">
            <a:extLst>
              <a:ext uri="{FF2B5EF4-FFF2-40B4-BE49-F238E27FC236}">
                <a16:creationId xmlns:a16="http://schemas.microsoft.com/office/drawing/2014/main" id="{854A7F62-A690-0D18-924E-9879F8474BD8}"/>
              </a:ext>
            </a:extLst>
          </p:cNvPr>
          <p:cNvSpPr/>
          <p:nvPr/>
        </p:nvSpPr>
        <p:spPr>
          <a:xfrm>
            <a:off x="7405176" y="2882818"/>
            <a:ext cx="3337520" cy="2102128"/>
          </a:xfrm>
          <a:prstGeom prst="roundRect">
            <a:avLst>
              <a:gd name="adj" fmla="val 5076"/>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Helvetica" pitchFamily="2" charset="0"/>
                <a:ea typeface="+mn-ea"/>
                <a:cs typeface="+mn-cs"/>
              </a:rPr>
              <a:t>Please close your eyes and listen to the statements. </a:t>
            </a:r>
          </a:p>
        </p:txBody>
      </p:sp>
      <p:pic>
        <p:nvPicPr>
          <p:cNvPr id="9" name="Graphic 8" descr="Eyes outline">
            <a:extLst>
              <a:ext uri="{FF2B5EF4-FFF2-40B4-BE49-F238E27FC236}">
                <a16:creationId xmlns:a16="http://schemas.microsoft.com/office/drawing/2014/main" id="{9425F71B-BCFB-FF1A-4CD0-0B1C629C84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0176" y="2132856"/>
            <a:ext cx="2955335" cy="2955335"/>
          </a:xfrm>
          <a:prstGeom prst="rect">
            <a:avLst/>
          </a:prstGeom>
        </p:spPr>
      </p:pic>
      <p:pic>
        <p:nvPicPr>
          <p:cNvPr id="4" name="Picture 3">
            <a:extLst>
              <a:ext uri="{FF2B5EF4-FFF2-40B4-BE49-F238E27FC236}">
                <a16:creationId xmlns:a16="http://schemas.microsoft.com/office/drawing/2014/main" id="{621380AD-7800-38EA-FE4B-B67E8B654BEF}"/>
              </a:ext>
            </a:extLst>
          </p:cNvPr>
          <p:cNvPicPr>
            <a:picLocks noChangeAspect="1"/>
          </p:cNvPicPr>
          <p:nvPr/>
        </p:nvPicPr>
        <p:blipFill>
          <a:blip r:embed="rId5"/>
          <a:stretch>
            <a:fillRect/>
          </a:stretch>
        </p:blipFill>
        <p:spPr>
          <a:xfrm>
            <a:off x="10936824" y="141662"/>
            <a:ext cx="1070043" cy="1036252"/>
          </a:xfrm>
          <a:prstGeom prst="rect">
            <a:avLst/>
          </a:prstGeom>
        </p:spPr>
      </p:pic>
    </p:spTree>
    <p:extLst>
      <p:ext uri="{BB962C8B-B14F-4D97-AF65-F5344CB8AC3E}">
        <p14:creationId xmlns:p14="http://schemas.microsoft.com/office/powerpoint/2010/main" val="4149707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TextBox 9"/>
          <p:cNvSpPr txBox="1"/>
          <p:nvPr/>
        </p:nvSpPr>
        <p:spPr>
          <a:xfrm>
            <a:off x="4871864" y="5949280"/>
            <a:ext cx="7154886" cy="523220"/>
          </a:xfrm>
          <a:prstGeom prst="rect">
            <a:avLst/>
          </a:prstGeom>
          <a:noFill/>
        </p:spPr>
        <p:txBody>
          <a:bodyPr wrap="square" rtlCol="0">
            <a:spAutoFit/>
          </a:bodyPr>
          <a:lstStyle/>
          <a:p>
            <a:r>
              <a:rPr lang="en-GB" sz="2800" b="1" dirty="0">
                <a:solidFill>
                  <a:schemeClr val="bg1"/>
                </a:solidFill>
                <a:latin typeface="Helvetica" pitchFamily="2" charset="0"/>
              </a:rPr>
              <a:t>What do you know about County Lines?</a:t>
            </a:r>
          </a:p>
        </p:txBody>
      </p:sp>
      <p:sp>
        <p:nvSpPr>
          <p:cNvPr id="11" name="TextBox 10">
            <a:extLst>
              <a:ext uri="{FF2B5EF4-FFF2-40B4-BE49-F238E27FC236}">
                <a16:creationId xmlns:a16="http://schemas.microsoft.com/office/drawing/2014/main" id="{D4FB7264-2BB6-4EB9-B3E7-59A1796FAF07}"/>
              </a:ext>
            </a:extLst>
          </p:cNvPr>
          <p:cNvSpPr txBox="1"/>
          <p:nvPr/>
        </p:nvSpPr>
        <p:spPr>
          <a:xfrm>
            <a:off x="4871864" y="2276872"/>
            <a:ext cx="6984776" cy="1676741"/>
          </a:xfrm>
          <a:prstGeom prst="rect">
            <a:avLst/>
          </a:prstGeom>
          <a:noFill/>
        </p:spPr>
        <p:txBody>
          <a:bodyPr wrap="square" rtlCol="0">
            <a:spAutoFit/>
          </a:bodyPr>
          <a:lstStyle/>
          <a:p>
            <a:pPr>
              <a:lnSpc>
                <a:spcPct val="80000"/>
              </a:lnSpc>
            </a:pPr>
            <a:r>
              <a:rPr lang="en-GB" sz="5400" b="1" dirty="0">
                <a:solidFill>
                  <a:schemeClr val="bg1"/>
                </a:solidFill>
                <a:latin typeface="Helvetica" pitchFamily="2" charset="0"/>
              </a:rPr>
              <a:t>INTRODUCTION TO </a:t>
            </a:r>
            <a:br>
              <a:rPr lang="en-GB" sz="5400" b="1" dirty="0">
                <a:solidFill>
                  <a:schemeClr val="bg1"/>
                </a:solidFill>
                <a:latin typeface="Helvetica" pitchFamily="2" charset="0"/>
              </a:rPr>
            </a:br>
            <a:r>
              <a:rPr lang="en-GB" sz="7200" b="1" dirty="0">
                <a:solidFill>
                  <a:schemeClr val="accent2"/>
                </a:solidFill>
                <a:latin typeface="Helvetica" pitchFamily="2" charset="0"/>
              </a:rPr>
              <a:t>COUNTY LINES </a:t>
            </a:r>
          </a:p>
        </p:txBody>
      </p:sp>
      <p:pic>
        <p:nvPicPr>
          <p:cNvPr id="5" name="Picture 4">
            <a:extLst>
              <a:ext uri="{FF2B5EF4-FFF2-40B4-BE49-F238E27FC236}">
                <a16:creationId xmlns:a16="http://schemas.microsoft.com/office/drawing/2014/main" id="{6E08130E-A598-F8F7-F450-113907E289AD}"/>
              </a:ext>
            </a:extLst>
          </p:cNvPr>
          <p:cNvPicPr>
            <a:picLocks noChangeAspect="1"/>
          </p:cNvPicPr>
          <p:nvPr/>
        </p:nvPicPr>
        <p:blipFill>
          <a:blip r:embed="rId3" cstate="print">
            <a:extLst>
              <a:ext uri="{28A0092B-C50C-407E-A947-70E740481C1C}">
                <a14:useLocalDpi xmlns:a14="http://schemas.microsoft.com/office/drawing/2010/main" val="0"/>
              </a:ext>
            </a:extLst>
          </a:blip>
          <a:srcRect l="2362" r="2362"/>
          <a:stretch/>
        </p:blipFill>
        <p:spPr>
          <a:xfrm>
            <a:off x="-7812" y="0"/>
            <a:ext cx="4355977" cy="6858000"/>
          </a:xfrm>
          <a:prstGeom prst="rect">
            <a:avLst/>
          </a:prstGeom>
        </p:spPr>
      </p:pic>
      <p:pic>
        <p:nvPicPr>
          <p:cNvPr id="3" name="Picture 2">
            <a:extLst>
              <a:ext uri="{FF2B5EF4-FFF2-40B4-BE49-F238E27FC236}">
                <a16:creationId xmlns:a16="http://schemas.microsoft.com/office/drawing/2014/main" id="{A17E70B7-4C34-21A5-DC9F-AC2EBE586DBD}"/>
              </a:ext>
            </a:extLst>
          </p:cNvPr>
          <p:cNvPicPr>
            <a:picLocks noChangeAspect="1"/>
          </p:cNvPicPr>
          <p:nvPr/>
        </p:nvPicPr>
        <p:blipFill rotWithShape="1">
          <a:blip r:embed="rId4"/>
          <a:srcRect l="65244" t="17295" r="4357" b="29453"/>
          <a:stretch/>
        </p:blipFill>
        <p:spPr>
          <a:xfrm>
            <a:off x="263352" y="188640"/>
            <a:ext cx="1070043" cy="1027804"/>
          </a:xfrm>
          <a:prstGeom prst="rect">
            <a:avLst/>
          </a:prstGeom>
        </p:spPr>
      </p:pic>
      <p:pic>
        <p:nvPicPr>
          <p:cNvPr id="2" name="Picture 1">
            <a:extLst>
              <a:ext uri="{FF2B5EF4-FFF2-40B4-BE49-F238E27FC236}">
                <a16:creationId xmlns:a16="http://schemas.microsoft.com/office/drawing/2014/main" id="{8B44D65F-0746-B5FA-B742-AE439FF1ED1F}"/>
              </a:ext>
            </a:extLst>
          </p:cNvPr>
          <p:cNvPicPr>
            <a:picLocks noChangeAspect="1"/>
          </p:cNvPicPr>
          <p:nvPr/>
        </p:nvPicPr>
        <p:blipFill>
          <a:blip r:embed="rId5"/>
          <a:stretch>
            <a:fillRect/>
          </a:stretch>
        </p:blipFill>
        <p:spPr>
          <a:xfrm>
            <a:off x="10943794" y="188641"/>
            <a:ext cx="1061319" cy="1027804"/>
          </a:xfrm>
          <a:prstGeom prst="rect">
            <a:avLst/>
          </a:prstGeom>
        </p:spPr>
      </p:pic>
    </p:spTree>
    <p:extLst>
      <p:ext uri="{BB962C8B-B14F-4D97-AF65-F5344CB8AC3E}">
        <p14:creationId xmlns:p14="http://schemas.microsoft.com/office/powerpoint/2010/main" val="2593948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TextBox 6"/>
          <p:cNvSpPr txBox="1"/>
          <p:nvPr/>
        </p:nvSpPr>
        <p:spPr>
          <a:xfrm>
            <a:off x="5827575" y="2069581"/>
            <a:ext cx="5634495" cy="265611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a:t>
            </a:r>
            <a:r>
              <a:rPr kumimoji="0" lang="en-GB" sz="2000" b="1" i="0" u="none" strike="noStrike" kern="1200" cap="none" spc="0" normalizeH="0" baseline="0" noProof="0" dirty="0">
                <a:ln>
                  <a:noFill/>
                </a:ln>
                <a:solidFill>
                  <a:srgbClr val="FFC000"/>
                </a:solidFill>
                <a:effectLst/>
                <a:uLnTx/>
                <a:uFillTx/>
                <a:latin typeface="Helvetica" pitchFamily="2" charset="0"/>
                <a:ea typeface="+mn-ea"/>
                <a:cs typeface="+mn-cs"/>
              </a:rPr>
              <a:t>County Lines </a:t>
            </a: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is a term used when </a:t>
            </a:r>
            <a:r>
              <a:rPr kumimoji="0" lang="en-GB" sz="2000" b="1" i="0" u="none" strike="noStrike" kern="1200" cap="none" spc="0" normalizeH="0" baseline="0" noProof="0" dirty="0">
                <a:ln>
                  <a:noFill/>
                </a:ln>
                <a:solidFill>
                  <a:srgbClr val="FFC000"/>
                </a:solidFill>
                <a:effectLst/>
                <a:uLnTx/>
                <a:uFillTx/>
                <a:latin typeface="Helvetica" pitchFamily="2" charset="0"/>
                <a:ea typeface="+mn-ea"/>
                <a:cs typeface="+mn-cs"/>
              </a:rPr>
              <a:t>drug gangs</a:t>
            </a: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 from </a:t>
            </a:r>
            <a:r>
              <a:rPr kumimoji="0" lang="en-GB" sz="2000" b="1" i="0" u="none" strike="noStrike" kern="1200" cap="none" spc="0" normalizeH="0" baseline="0" noProof="0" dirty="0">
                <a:ln>
                  <a:noFill/>
                </a:ln>
                <a:solidFill>
                  <a:srgbClr val="FFC000"/>
                </a:solidFill>
                <a:effectLst/>
                <a:uLnTx/>
                <a:uFillTx/>
                <a:latin typeface="Helvetica" pitchFamily="2" charset="0"/>
                <a:ea typeface="+mn-ea"/>
                <a:cs typeface="+mn-cs"/>
              </a:rPr>
              <a:t>big cities </a:t>
            </a: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expand their operations to smaller towns and rural areas via </a:t>
            </a:r>
            <a:r>
              <a:rPr kumimoji="0" lang="en-GB" sz="2000" b="1" i="0" u="none" strike="noStrike" kern="1200" cap="none" spc="0" normalizeH="0" baseline="0" noProof="0" dirty="0">
                <a:ln>
                  <a:noFill/>
                </a:ln>
                <a:solidFill>
                  <a:srgbClr val="FFC000"/>
                </a:solidFill>
                <a:effectLst/>
                <a:uLnTx/>
                <a:uFillTx/>
                <a:latin typeface="Helvetica" pitchFamily="2" charset="0"/>
                <a:ea typeface="+mn-ea"/>
                <a:cs typeface="+mn-cs"/>
              </a:rPr>
              <a:t>dedicated phone lines</a:t>
            </a: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 often using violence to drive out local dealers and </a:t>
            </a:r>
            <a:r>
              <a:rPr kumimoji="0" lang="en-GB" sz="2000" b="1" i="0" u="none" strike="noStrike" kern="1200" cap="none" spc="0" normalizeH="0" baseline="0" noProof="0" dirty="0">
                <a:ln>
                  <a:noFill/>
                </a:ln>
                <a:solidFill>
                  <a:srgbClr val="FFC000"/>
                </a:solidFill>
                <a:effectLst/>
                <a:uLnTx/>
                <a:uFillTx/>
                <a:latin typeface="Helvetica" pitchFamily="2" charset="0"/>
                <a:ea typeface="+mn-ea"/>
                <a:cs typeface="+mn-cs"/>
              </a:rPr>
              <a:t>exploiting children and vulnerable people </a:t>
            </a: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to sell drugs.’ </a:t>
            </a:r>
          </a:p>
        </p:txBody>
      </p:sp>
      <p:sp>
        <p:nvSpPr>
          <p:cNvPr id="8" name="Title 7">
            <a:extLst>
              <a:ext uri="{FF2B5EF4-FFF2-40B4-BE49-F238E27FC236}">
                <a16:creationId xmlns:a16="http://schemas.microsoft.com/office/drawing/2014/main" id="{20E31A21-BD6C-443B-83F7-219C1358C071}"/>
              </a:ext>
            </a:extLst>
          </p:cNvPr>
          <p:cNvSpPr txBox="1">
            <a:spLocks noGrp="1"/>
          </p:cNvSpPr>
          <p:nvPr>
            <p:ph type="title" idx="4294967295"/>
          </p:nvPr>
        </p:nvSpPr>
        <p:spPr>
          <a:xfrm>
            <a:off x="5911577" y="1294201"/>
            <a:ext cx="546648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Helvetica" pitchFamily="2" charset="0"/>
                <a:ea typeface="+mn-ea"/>
                <a:cs typeface="+mn-cs"/>
              </a:rPr>
              <a:t>Introduction to County Lines </a:t>
            </a:r>
          </a:p>
        </p:txBody>
      </p:sp>
      <p:sp>
        <p:nvSpPr>
          <p:cNvPr id="5" name="Content Placeholder 4"/>
          <p:cNvSpPr txBox="1">
            <a:spLocks/>
          </p:cNvSpPr>
          <p:nvPr/>
        </p:nvSpPr>
        <p:spPr>
          <a:xfrm>
            <a:off x="5835037" y="4725693"/>
            <a:ext cx="5733571" cy="1178784"/>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uLnTx/>
                <a:uFillTx/>
                <a:latin typeface="Helvetica" pitchFamily="2" charset="0"/>
                <a:ea typeface="+mn-ea"/>
                <a:cs typeface="+mn-cs"/>
              </a:rPr>
              <a:t>In the last few years County Lines has become one of the most common forms of modern slavery in the UK.</a:t>
            </a:r>
          </a:p>
        </p:txBody>
      </p:sp>
      <p:sp>
        <p:nvSpPr>
          <p:cNvPr id="6" name="Rectangle 5">
            <a:extLst>
              <a:ext uri="{FF2B5EF4-FFF2-40B4-BE49-F238E27FC236}">
                <a16:creationId xmlns:a16="http://schemas.microsoft.com/office/drawing/2014/main" id="{088FFA12-A271-1A67-50FB-5389366DB0F9}"/>
              </a:ext>
            </a:extLst>
          </p:cNvPr>
          <p:cNvSpPr/>
          <p:nvPr/>
        </p:nvSpPr>
        <p:spPr>
          <a:xfrm>
            <a:off x="1595114" y="4437112"/>
            <a:ext cx="845455" cy="8454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City</a:t>
            </a:r>
          </a:p>
        </p:txBody>
      </p:sp>
      <p:sp>
        <p:nvSpPr>
          <p:cNvPr id="10" name="Oval 9">
            <a:extLst>
              <a:ext uri="{FF2B5EF4-FFF2-40B4-BE49-F238E27FC236}">
                <a16:creationId xmlns:a16="http://schemas.microsoft.com/office/drawing/2014/main" id="{B7A77079-818B-3F88-F57A-13EE1E9B1506}"/>
              </a:ext>
            </a:extLst>
          </p:cNvPr>
          <p:cNvSpPr/>
          <p:nvPr/>
        </p:nvSpPr>
        <p:spPr>
          <a:xfrm>
            <a:off x="2547217" y="5801937"/>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sp>
        <p:nvSpPr>
          <p:cNvPr id="11" name="Rectangle 10">
            <a:extLst>
              <a:ext uri="{FF2B5EF4-FFF2-40B4-BE49-F238E27FC236}">
                <a16:creationId xmlns:a16="http://schemas.microsoft.com/office/drawing/2014/main" id="{BCCA5A44-F1B5-DFFA-8BDB-66A5A4257141}"/>
              </a:ext>
            </a:extLst>
          </p:cNvPr>
          <p:cNvSpPr/>
          <p:nvPr/>
        </p:nvSpPr>
        <p:spPr>
          <a:xfrm>
            <a:off x="3195289" y="2026789"/>
            <a:ext cx="845455" cy="8454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City</a:t>
            </a:r>
          </a:p>
        </p:txBody>
      </p:sp>
      <p:sp>
        <p:nvSpPr>
          <p:cNvPr id="13" name="Oval 12">
            <a:extLst>
              <a:ext uri="{FF2B5EF4-FFF2-40B4-BE49-F238E27FC236}">
                <a16:creationId xmlns:a16="http://schemas.microsoft.com/office/drawing/2014/main" id="{FF195764-3A8C-18DA-5F14-F670FC8955BF}"/>
              </a:ext>
            </a:extLst>
          </p:cNvPr>
          <p:cNvSpPr/>
          <p:nvPr/>
        </p:nvSpPr>
        <p:spPr>
          <a:xfrm>
            <a:off x="342463" y="4877467"/>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sp>
        <p:nvSpPr>
          <p:cNvPr id="14" name="Oval 13">
            <a:extLst>
              <a:ext uri="{FF2B5EF4-FFF2-40B4-BE49-F238E27FC236}">
                <a16:creationId xmlns:a16="http://schemas.microsoft.com/office/drawing/2014/main" id="{8E302B55-601B-DC93-E1B5-F907BEBA2F6A}"/>
              </a:ext>
            </a:extLst>
          </p:cNvPr>
          <p:cNvSpPr/>
          <p:nvPr/>
        </p:nvSpPr>
        <p:spPr>
          <a:xfrm>
            <a:off x="3088750" y="4401657"/>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sp>
        <p:nvSpPr>
          <p:cNvPr id="15" name="Oval 14">
            <a:extLst>
              <a:ext uri="{FF2B5EF4-FFF2-40B4-BE49-F238E27FC236}">
                <a16:creationId xmlns:a16="http://schemas.microsoft.com/office/drawing/2014/main" id="{E2EDFDF8-5910-C074-B602-6B08A7E75DBC}"/>
              </a:ext>
            </a:extLst>
          </p:cNvPr>
          <p:cNvSpPr/>
          <p:nvPr/>
        </p:nvSpPr>
        <p:spPr>
          <a:xfrm>
            <a:off x="1792883" y="3212976"/>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sp>
        <p:nvSpPr>
          <p:cNvPr id="16" name="Oval 15">
            <a:extLst>
              <a:ext uri="{FF2B5EF4-FFF2-40B4-BE49-F238E27FC236}">
                <a16:creationId xmlns:a16="http://schemas.microsoft.com/office/drawing/2014/main" id="{02E31B49-24EE-C298-72CE-5981EF056817}"/>
              </a:ext>
            </a:extLst>
          </p:cNvPr>
          <p:cNvSpPr/>
          <p:nvPr/>
        </p:nvSpPr>
        <p:spPr>
          <a:xfrm>
            <a:off x="3003870" y="950717"/>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sp>
        <p:nvSpPr>
          <p:cNvPr id="17" name="Oval 16">
            <a:extLst>
              <a:ext uri="{FF2B5EF4-FFF2-40B4-BE49-F238E27FC236}">
                <a16:creationId xmlns:a16="http://schemas.microsoft.com/office/drawing/2014/main" id="{1DF23100-0CF6-C269-9EB7-82F1C36A2EE3}"/>
              </a:ext>
            </a:extLst>
          </p:cNvPr>
          <p:cNvSpPr/>
          <p:nvPr/>
        </p:nvSpPr>
        <p:spPr>
          <a:xfrm>
            <a:off x="4511432" y="2306774"/>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cxnSp>
        <p:nvCxnSpPr>
          <p:cNvPr id="19" name="Straight Connector 18">
            <a:extLst>
              <a:ext uri="{FF2B5EF4-FFF2-40B4-BE49-F238E27FC236}">
                <a16:creationId xmlns:a16="http://schemas.microsoft.com/office/drawing/2014/main" id="{8A4828A5-B589-AF2E-ABF4-47B42CBF4317}"/>
              </a:ext>
              <a:ext uri="{C183D7F6-B498-43B3-948B-1728B52AA6E4}">
                <adec:decorative xmlns:adec="http://schemas.microsoft.com/office/drawing/2017/decorative" val="1"/>
              </a:ext>
            </a:extLst>
          </p:cNvPr>
          <p:cNvCxnSpPr>
            <a:cxnSpLocks/>
            <a:stCxn id="6" idx="1"/>
            <a:endCxn id="13" idx="7"/>
          </p:cNvCxnSpPr>
          <p:nvPr/>
        </p:nvCxnSpPr>
        <p:spPr>
          <a:xfrm flipH="1">
            <a:off x="895627" y="4859840"/>
            <a:ext cx="699487" cy="11253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A55156-5A2E-76E6-BA3F-B224FC9DCE18}"/>
              </a:ext>
              <a:ext uri="{C183D7F6-B498-43B3-948B-1728B52AA6E4}">
                <adec:decorative xmlns:adec="http://schemas.microsoft.com/office/drawing/2017/decorative" val="1"/>
              </a:ext>
            </a:extLst>
          </p:cNvPr>
          <p:cNvCxnSpPr>
            <a:cxnSpLocks/>
            <a:stCxn id="10" idx="1"/>
            <a:endCxn id="6" idx="2"/>
          </p:cNvCxnSpPr>
          <p:nvPr/>
        </p:nvCxnSpPr>
        <p:spPr>
          <a:xfrm flipH="1" flipV="1">
            <a:off x="2017842" y="5282567"/>
            <a:ext cx="624283" cy="614278"/>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9AFC06-066A-ADE6-A71F-DACC8FE788F0}"/>
              </a:ext>
              <a:ext uri="{C183D7F6-B498-43B3-948B-1728B52AA6E4}">
                <adec:decorative xmlns:adec="http://schemas.microsoft.com/office/drawing/2017/decorative" val="1"/>
              </a:ext>
            </a:extLst>
          </p:cNvPr>
          <p:cNvCxnSpPr>
            <a:cxnSpLocks/>
            <a:stCxn id="14" idx="2"/>
            <a:endCxn id="6" idx="3"/>
          </p:cNvCxnSpPr>
          <p:nvPr/>
        </p:nvCxnSpPr>
        <p:spPr>
          <a:xfrm flipH="1">
            <a:off x="2440569" y="4725693"/>
            <a:ext cx="648181" cy="134147"/>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5930F8-E766-95EA-2983-32AD0EA2EFB9}"/>
              </a:ext>
              <a:ext uri="{C183D7F6-B498-43B3-948B-1728B52AA6E4}">
                <adec:decorative xmlns:adec="http://schemas.microsoft.com/office/drawing/2017/decorative" val="1"/>
              </a:ext>
            </a:extLst>
          </p:cNvPr>
          <p:cNvCxnSpPr>
            <a:cxnSpLocks/>
            <a:stCxn id="11" idx="1"/>
            <a:endCxn id="15" idx="7"/>
          </p:cNvCxnSpPr>
          <p:nvPr/>
        </p:nvCxnSpPr>
        <p:spPr>
          <a:xfrm flipH="1">
            <a:off x="2346047" y="2449517"/>
            <a:ext cx="849242" cy="858367"/>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F44E7C-A2A5-BB0B-9B96-C4CF4862AAF9}"/>
              </a:ext>
              <a:ext uri="{C183D7F6-B498-43B3-948B-1728B52AA6E4}">
                <adec:decorative xmlns:adec="http://schemas.microsoft.com/office/drawing/2017/decorative" val="1"/>
              </a:ext>
            </a:extLst>
          </p:cNvPr>
          <p:cNvCxnSpPr>
            <a:cxnSpLocks/>
            <a:stCxn id="15" idx="4"/>
            <a:endCxn id="6" idx="0"/>
          </p:cNvCxnSpPr>
          <p:nvPr/>
        </p:nvCxnSpPr>
        <p:spPr>
          <a:xfrm flipH="1">
            <a:off x="2017842" y="3861048"/>
            <a:ext cx="99077" cy="576064"/>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B124686-6857-8E70-E597-0D861FEC055E}"/>
              </a:ext>
              <a:ext uri="{C183D7F6-B498-43B3-948B-1728B52AA6E4}">
                <adec:decorative xmlns:adec="http://schemas.microsoft.com/office/drawing/2017/decorative" val="1"/>
              </a:ext>
            </a:extLst>
          </p:cNvPr>
          <p:cNvCxnSpPr>
            <a:cxnSpLocks/>
            <a:stCxn id="17" idx="2"/>
            <a:endCxn id="11" idx="3"/>
          </p:cNvCxnSpPr>
          <p:nvPr/>
        </p:nvCxnSpPr>
        <p:spPr>
          <a:xfrm flipH="1" flipV="1">
            <a:off x="4040744" y="2449517"/>
            <a:ext cx="470688" cy="181293"/>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BECA2C6-7F8E-074E-E418-30F8FC4C9D13}"/>
              </a:ext>
              <a:ext uri="{C183D7F6-B498-43B3-948B-1728B52AA6E4}">
                <adec:decorative xmlns:adec="http://schemas.microsoft.com/office/drawing/2017/decorative" val="1"/>
              </a:ext>
            </a:extLst>
          </p:cNvPr>
          <p:cNvCxnSpPr>
            <a:cxnSpLocks/>
            <a:stCxn id="11" idx="0"/>
            <a:endCxn id="16" idx="4"/>
          </p:cNvCxnSpPr>
          <p:nvPr/>
        </p:nvCxnSpPr>
        <p:spPr>
          <a:xfrm flipH="1" flipV="1">
            <a:off x="3327906" y="1598789"/>
            <a:ext cx="290111" cy="428000"/>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36DE3DF2-8DB1-AE1D-7E2C-AFAA2E7BEBCD}"/>
              </a:ext>
              <a:ext uri="{C183D7F6-B498-43B3-948B-1728B52AA6E4}">
                <adec:decorative xmlns:adec="http://schemas.microsoft.com/office/drawing/2017/decorative" val="1"/>
              </a:ext>
            </a:extLst>
          </p:cNvPr>
          <p:cNvPicPr>
            <a:picLocks noChangeAspect="1"/>
          </p:cNvPicPr>
          <p:nvPr/>
        </p:nvPicPr>
        <p:blipFill rotWithShape="1">
          <a:blip r:embed="rId3"/>
          <a:srcRect l="65244" t="17295" r="4357" b="29453"/>
          <a:stretch/>
        </p:blipFill>
        <p:spPr>
          <a:xfrm>
            <a:off x="209213" y="214291"/>
            <a:ext cx="1070043" cy="1027804"/>
          </a:xfrm>
          <a:prstGeom prst="rect">
            <a:avLst/>
          </a:prstGeom>
        </p:spPr>
      </p:pic>
      <p:sp>
        <p:nvSpPr>
          <p:cNvPr id="46" name="Oval 45">
            <a:extLst>
              <a:ext uri="{FF2B5EF4-FFF2-40B4-BE49-F238E27FC236}">
                <a16:creationId xmlns:a16="http://schemas.microsoft.com/office/drawing/2014/main" id="{E666773D-F456-89B9-0BC5-AE7C026C5DC2}"/>
              </a:ext>
            </a:extLst>
          </p:cNvPr>
          <p:cNvSpPr/>
          <p:nvPr/>
        </p:nvSpPr>
        <p:spPr>
          <a:xfrm>
            <a:off x="1368251" y="5995536"/>
            <a:ext cx="648072" cy="64807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Helvetica" pitchFamily="2" charset="0"/>
                <a:ea typeface="+mn-ea"/>
                <a:cs typeface="+mn-cs"/>
              </a:rPr>
              <a:t>Town</a:t>
            </a:r>
          </a:p>
        </p:txBody>
      </p:sp>
      <p:cxnSp>
        <p:nvCxnSpPr>
          <p:cNvPr id="47" name="Straight Connector 46">
            <a:extLst>
              <a:ext uri="{FF2B5EF4-FFF2-40B4-BE49-F238E27FC236}">
                <a16:creationId xmlns:a16="http://schemas.microsoft.com/office/drawing/2014/main" id="{3AD8A399-A8D2-0B60-893D-07976070D53D}"/>
              </a:ext>
              <a:ext uri="{C183D7F6-B498-43B3-948B-1728B52AA6E4}">
                <adec:decorative xmlns:adec="http://schemas.microsoft.com/office/drawing/2017/decorative" val="1"/>
              </a:ext>
            </a:extLst>
          </p:cNvPr>
          <p:cNvCxnSpPr>
            <a:cxnSpLocks/>
            <a:stCxn id="46" idx="0"/>
            <a:endCxn id="6" idx="2"/>
          </p:cNvCxnSpPr>
          <p:nvPr/>
        </p:nvCxnSpPr>
        <p:spPr>
          <a:xfrm flipV="1">
            <a:off x="1692287" y="5282567"/>
            <a:ext cx="325555" cy="712969"/>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BE4325-948D-8BE2-C2CB-2F1124273927}"/>
              </a:ext>
            </a:extLst>
          </p:cNvPr>
          <p:cNvPicPr>
            <a:picLocks noChangeAspect="1"/>
          </p:cNvPicPr>
          <p:nvPr/>
        </p:nvPicPr>
        <p:blipFill>
          <a:blip r:embed="rId4"/>
          <a:stretch>
            <a:fillRect/>
          </a:stretch>
        </p:blipFill>
        <p:spPr>
          <a:xfrm>
            <a:off x="10935934" y="115417"/>
            <a:ext cx="1070044" cy="1036253"/>
          </a:xfrm>
          <a:prstGeom prst="rect">
            <a:avLst/>
          </a:prstGeom>
        </p:spPr>
      </p:pic>
    </p:spTree>
    <p:extLst>
      <p:ext uri="{BB962C8B-B14F-4D97-AF65-F5344CB8AC3E}">
        <p14:creationId xmlns:p14="http://schemas.microsoft.com/office/powerpoint/2010/main" val="1335682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Elements of &quot;County Lines&quot; - Awareness film by PCSO Carly Davis (Edited by PC 1942).">
            <a:hlinkClick r:id="" action="ppaction://media"/>
            <a:extLst>
              <a:ext uri="{FF2B5EF4-FFF2-40B4-BE49-F238E27FC236}">
                <a16:creationId xmlns:a16="http://schemas.microsoft.com/office/drawing/2014/main" id="{16CADE28-8EB0-CE39-84C8-22B077870550}"/>
              </a:ext>
            </a:extLst>
          </p:cNvPr>
          <p:cNvPicPr>
            <a:picLocks noRot="1" noChangeAspect="1"/>
          </p:cNvPicPr>
          <p:nvPr>
            <a:videoFile r:link="rId1"/>
          </p:nvPr>
        </p:nvPicPr>
        <p:blipFill>
          <a:blip r:embed="rId4"/>
          <a:stretch>
            <a:fillRect/>
          </a:stretch>
        </p:blipFill>
        <p:spPr>
          <a:xfrm>
            <a:off x="0" y="-14817"/>
            <a:ext cx="12192000" cy="6887634"/>
          </a:xfrm>
          <a:prstGeom prst="rect">
            <a:avLst/>
          </a:prstGeom>
        </p:spPr>
      </p:pic>
    </p:spTree>
    <p:extLst>
      <p:ext uri="{BB962C8B-B14F-4D97-AF65-F5344CB8AC3E}">
        <p14:creationId xmlns:p14="http://schemas.microsoft.com/office/powerpoint/2010/main" val="4705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EBFC77-9536-98BA-C5EF-01268D5C172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130" y="0"/>
            <a:ext cx="12192000" cy="6860032"/>
          </a:xfrm>
          <a:prstGeom prst="rect">
            <a:avLst/>
          </a:prstGeom>
        </p:spPr>
      </p:pic>
      <p:sp>
        <p:nvSpPr>
          <p:cNvPr id="4" name="TextBox 3">
            <a:extLst>
              <a:ext uri="{FF2B5EF4-FFF2-40B4-BE49-F238E27FC236}">
                <a16:creationId xmlns:a16="http://schemas.microsoft.com/office/drawing/2014/main" id="{BCC99D07-1C31-A4F2-3BA2-9188F1F1CD46}"/>
              </a:ext>
            </a:extLst>
          </p:cNvPr>
          <p:cNvSpPr txBox="1"/>
          <p:nvPr/>
        </p:nvSpPr>
        <p:spPr>
          <a:xfrm>
            <a:off x="263352" y="6021288"/>
            <a:ext cx="4248472" cy="461665"/>
          </a:xfrm>
          <a:prstGeom prst="rect">
            <a:avLst/>
          </a:prstGeom>
          <a:noFill/>
        </p:spPr>
        <p:txBody>
          <a:bodyPr wrap="square" rtlCol="0">
            <a:spAutoFit/>
          </a:bodyPr>
          <a:lstStyle/>
          <a:p>
            <a:r>
              <a:rPr lang="en-GB" sz="2400" b="1" dirty="0">
                <a:solidFill>
                  <a:schemeClr val="bg1"/>
                </a:solidFill>
                <a:latin typeface="Helvetica" pitchFamily="2" charset="0"/>
              </a:rPr>
              <a:t>Case Study: County Lines</a:t>
            </a:r>
          </a:p>
        </p:txBody>
      </p:sp>
      <p:pic>
        <p:nvPicPr>
          <p:cNvPr id="7" name="Picture 6">
            <a:extLst>
              <a:ext uri="{FF2B5EF4-FFF2-40B4-BE49-F238E27FC236}">
                <a16:creationId xmlns:a16="http://schemas.microsoft.com/office/drawing/2014/main" id="{B88FBA1B-6734-108C-6BFE-C076CC798A37}"/>
              </a:ext>
            </a:extLst>
          </p:cNvPr>
          <p:cNvPicPr>
            <a:picLocks noChangeAspect="1"/>
          </p:cNvPicPr>
          <p:nvPr/>
        </p:nvPicPr>
        <p:blipFill rotWithShape="1">
          <a:blip r:embed="rId4"/>
          <a:srcRect l="65244" t="17295" r="4357" b="29453"/>
          <a:stretch/>
        </p:blipFill>
        <p:spPr>
          <a:xfrm>
            <a:off x="233198" y="188640"/>
            <a:ext cx="1070043" cy="1027804"/>
          </a:xfrm>
          <a:prstGeom prst="rect">
            <a:avLst/>
          </a:prstGeom>
        </p:spPr>
      </p:pic>
      <p:pic>
        <p:nvPicPr>
          <p:cNvPr id="2" name="Picture 1">
            <a:extLst>
              <a:ext uri="{FF2B5EF4-FFF2-40B4-BE49-F238E27FC236}">
                <a16:creationId xmlns:a16="http://schemas.microsoft.com/office/drawing/2014/main" id="{73314E4A-4B40-DC28-01EE-B41E10E6EA7C}"/>
              </a:ext>
            </a:extLst>
          </p:cNvPr>
          <p:cNvPicPr>
            <a:picLocks noChangeAspect="1"/>
          </p:cNvPicPr>
          <p:nvPr/>
        </p:nvPicPr>
        <p:blipFill>
          <a:blip r:embed="rId5"/>
          <a:stretch>
            <a:fillRect/>
          </a:stretch>
        </p:blipFill>
        <p:spPr>
          <a:xfrm>
            <a:off x="11136560" y="141661"/>
            <a:ext cx="942316" cy="912559"/>
          </a:xfrm>
          <a:prstGeom prst="rect">
            <a:avLst/>
          </a:prstGeom>
        </p:spPr>
      </p:pic>
    </p:spTree>
    <p:extLst>
      <p:ext uri="{BB962C8B-B14F-4D97-AF65-F5344CB8AC3E}">
        <p14:creationId xmlns:p14="http://schemas.microsoft.com/office/powerpoint/2010/main" val="2817288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oodie and cap&#10;&#10;AI-generated content may be incorrect.">
            <a:extLst>
              <a:ext uri="{FF2B5EF4-FFF2-40B4-BE49-F238E27FC236}">
                <a16:creationId xmlns:a16="http://schemas.microsoft.com/office/drawing/2014/main" id="{2A74ADBD-543B-9AA1-E8CD-38076EF947B2}"/>
              </a:ext>
            </a:extLst>
          </p:cNvPr>
          <p:cNvPicPr>
            <a:picLocks noChangeAspect="1"/>
          </p:cNvPicPr>
          <p:nvPr/>
        </p:nvPicPr>
        <p:blipFill>
          <a:blip r:embed="rId3" cstate="print">
            <a:extLst>
              <a:ext uri="{28A0092B-C50C-407E-A947-70E740481C1C}">
                <a14:useLocalDpi xmlns:a14="http://schemas.microsoft.com/office/drawing/2010/main" val="0"/>
              </a:ext>
            </a:extLst>
          </a:blip>
          <a:srcRect t="9216" b="6230"/>
          <a:stretch>
            <a:fillRect/>
          </a:stretch>
        </p:blipFill>
        <p:spPr>
          <a:xfrm>
            <a:off x="0" y="1"/>
            <a:ext cx="12166055" cy="6858000"/>
          </a:xfrm>
          <a:prstGeom prst="rect">
            <a:avLst/>
          </a:prstGeom>
        </p:spPr>
      </p:pic>
      <p:sp>
        <p:nvSpPr>
          <p:cNvPr id="6" name="TextBox 5">
            <a:extLst>
              <a:ext uri="{FF2B5EF4-FFF2-40B4-BE49-F238E27FC236}">
                <a16:creationId xmlns:a16="http://schemas.microsoft.com/office/drawing/2014/main" id="{804696E7-5EB1-0FEF-B85B-13DDD63080A1}"/>
              </a:ext>
            </a:extLst>
          </p:cNvPr>
          <p:cNvSpPr txBox="1"/>
          <p:nvPr/>
        </p:nvSpPr>
        <p:spPr>
          <a:xfrm>
            <a:off x="695400" y="1988840"/>
            <a:ext cx="5904656" cy="276998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400" b="1" dirty="0">
                <a:solidFill>
                  <a:schemeClr val="bg1"/>
                </a:solidFill>
                <a:latin typeface="Helvetica" pitchFamily="2" charset="0"/>
              </a:rPr>
              <a:t>What is Modern Slavery?</a:t>
            </a:r>
          </a:p>
          <a:p>
            <a:pPr marL="342900" indent="-342900">
              <a:spcAft>
                <a:spcPts val="1200"/>
              </a:spcAft>
              <a:buFont typeface="Arial" panose="020B0604020202020204" pitchFamily="34" charset="0"/>
              <a:buChar char="•"/>
            </a:pPr>
            <a:r>
              <a:rPr lang="en-GB" sz="2400" b="1" dirty="0">
                <a:solidFill>
                  <a:schemeClr val="bg1"/>
                </a:solidFill>
                <a:latin typeface="Helvetica" pitchFamily="2" charset="0"/>
              </a:rPr>
              <a:t>Why is this a problem?</a:t>
            </a:r>
          </a:p>
          <a:p>
            <a:pPr marL="342900" indent="-342900">
              <a:spcAft>
                <a:spcPts val="1200"/>
              </a:spcAft>
              <a:buFont typeface="Arial" panose="020B0604020202020204" pitchFamily="34" charset="0"/>
              <a:buChar char="•"/>
            </a:pPr>
            <a:r>
              <a:rPr lang="en-GB" sz="2400" b="1" dirty="0">
                <a:solidFill>
                  <a:schemeClr val="bg1"/>
                </a:solidFill>
                <a:latin typeface="Helvetica" pitchFamily="2" charset="0"/>
              </a:rPr>
              <a:t>How does it impact you, your family and friends?</a:t>
            </a:r>
          </a:p>
          <a:p>
            <a:pPr marL="342900" indent="-342900">
              <a:spcAft>
                <a:spcPts val="1200"/>
              </a:spcAft>
              <a:buFont typeface="Arial" panose="020B0604020202020204" pitchFamily="34" charset="0"/>
              <a:buChar char="•"/>
            </a:pPr>
            <a:r>
              <a:rPr lang="en-GB" sz="2400" b="1" dirty="0">
                <a:solidFill>
                  <a:schemeClr val="bg1"/>
                </a:solidFill>
                <a:latin typeface="Helvetica" pitchFamily="2" charset="0"/>
              </a:rPr>
              <a:t>How can you protect yourself and others? </a:t>
            </a:r>
          </a:p>
        </p:txBody>
      </p:sp>
      <p:pic>
        <p:nvPicPr>
          <p:cNvPr id="2" name="Picture 1">
            <a:extLst>
              <a:ext uri="{FF2B5EF4-FFF2-40B4-BE49-F238E27FC236}">
                <a16:creationId xmlns:a16="http://schemas.microsoft.com/office/drawing/2014/main" id="{536B5372-B4D5-8386-C5A6-D5F2021440C3}"/>
              </a:ext>
            </a:extLst>
          </p:cNvPr>
          <p:cNvPicPr>
            <a:picLocks noChangeAspect="1"/>
          </p:cNvPicPr>
          <p:nvPr/>
        </p:nvPicPr>
        <p:blipFill rotWithShape="1">
          <a:blip r:embed="rId4"/>
          <a:srcRect l="65244" t="17295" r="4357" b="29453"/>
          <a:stretch/>
        </p:blipFill>
        <p:spPr>
          <a:xfrm>
            <a:off x="263352" y="116632"/>
            <a:ext cx="1070043" cy="1027804"/>
          </a:xfrm>
          <a:prstGeom prst="rect">
            <a:avLst/>
          </a:prstGeom>
        </p:spPr>
      </p:pic>
      <p:pic>
        <p:nvPicPr>
          <p:cNvPr id="3" name="Picture 2">
            <a:extLst>
              <a:ext uri="{FF2B5EF4-FFF2-40B4-BE49-F238E27FC236}">
                <a16:creationId xmlns:a16="http://schemas.microsoft.com/office/drawing/2014/main" id="{6B977820-FDA2-A292-0C48-9249F0D1B219}"/>
              </a:ext>
            </a:extLst>
          </p:cNvPr>
          <p:cNvPicPr>
            <a:picLocks noChangeAspect="1"/>
          </p:cNvPicPr>
          <p:nvPr/>
        </p:nvPicPr>
        <p:blipFill>
          <a:blip r:embed="rId5"/>
          <a:stretch>
            <a:fillRect/>
          </a:stretch>
        </p:blipFill>
        <p:spPr>
          <a:xfrm>
            <a:off x="10945548" y="116633"/>
            <a:ext cx="1061319" cy="1027804"/>
          </a:xfrm>
          <a:prstGeom prst="rect">
            <a:avLst/>
          </a:prstGeom>
        </p:spPr>
      </p:pic>
    </p:spTree>
    <p:extLst>
      <p:ext uri="{BB962C8B-B14F-4D97-AF65-F5344CB8AC3E}">
        <p14:creationId xmlns:p14="http://schemas.microsoft.com/office/powerpoint/2010/main" val="3497367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9026609-4659-B4CF-2049-86867D22C8EE}"/>
              </a:ext>
            </a:extLst>
          </p:cNvPr>
          <p:cNvSpPr/>
          <p:nvPr/>
        </p:nvSpPr>
        <p:spPr>
          <a:xfrm>
            <a:off x="767408" y="1412776"/>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County Lines refers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to phone line – used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by the OCG.</a:t>
            </a:r>
          </a:p>
        </p:txBody>
      </p:sp>
      <p:sp>
        <p:nvSpPr>
          <p:cNvPr id="5" name="Rounded Rectangle 4">
            <a:extLst>
              <a:ext uri="{FF2B5EF4-FFF2-40B4-BE49-F238E27FC236}">
                <a16:creationId xmlns:a16="http://schemas.microsoft.com/office/drawing/2014/main" id="{9DB0ADE7-BBF8-B280-AFDA-2E61F52E1B6B}"/>
              </a:ext>
            </a:extLst>
          </p:cNvPr>
          <p:cNvSpPr/>
          <p:nvPr/>
        </p:nvSpPr>
        <p:spPr>
          <a:xfrm>
            <a:off x="3533377" y="142070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They send bulk messages to the market. Customers place orders via the line controlled by the line holder and orders are despatched by the runners  (children).</a:t>
            </a:r>
          </a:p>
        </p:txBody>
      </p:sp>
      <p:sp>
        <p:nvSpPr>
          <p:cNvPr id="6" name="Rounded Rectangle 5">
            <a:extLst>
              <a:ext uri="{FF2B5EF4-FFF2-40B4-BE49-F238E27FC236}">
                <a16:creationId xmlns:a16="http://schemas.microsoft.com/office/drawing/2014/main" id="{60958517-67E4-01E4-C5CE-7E868426BDDD}"/>
              </a:ext>
            </a:extLst>
          </p:cNvPr>
          <p:cNvSpPr/>
          <p:nvPr/>
        </p:nvSpPr>
        <p:spPr>
          <a:xfrm>
            <a:off x="6299346" y="142070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£500m turnover. £800,000 profit for any one 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1F497D"/>
                </a:solidFill>
                <a:effectLst/>
                <a:uLnTx/>
                <a:uFillTx/>
                <a:latin typeface="Helvetica" pitchFamily="2" charset="0"/>
                <a:ea typeface="+mn-ea"/>
                <a:cs typeface="+mn-cs"/>
              </a:rPr>
              <a:t>Source: NCA Annual Assessment released 2019</a:t>
            </a:r>
          </a:p>
        </p:txBody>
      </p:sp>
      <p:sp>
        <p:nvSpPr>
          <p:cNvPr id="7" name="Rounded Rectangle 6">
            <a:extLst>
              <a:ext uri="{FF2B5EF4-FFF2-40B4-BE49-F238E27FC236}">
                <a16:creationId xmlns:a16="http://schemas.microsoft.com/office/drawing/2014/main" id="{2FD398D5-9347-B83A-976C-B03DD3A5DB29}"/>
              </a:ext>
            </a:extLst>
          </p:cNvPr>
          <p:cNvSpPr/>
          <p:nvPr/>
        </p:nvSpPr>
        <p:spPr>
          <a:xfrm>
            <a:off x="9059045" y="142070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Boys are most likely to be involved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but this is changing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girls being less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likely to arouse suspicion. </a:t>
            </a:r>
          </a:p>
        </p:txBody>
      </p:sp>
      <p:sp>
        <p:nvSpPr>
          <p:cNvPr id="11" name="Rounded Rectangle 10">
            <a:extLst>
              <a:ext uri="{FF2B5EF4-FFF2-40B4-BE49-F238E27FC236}">
                <a16:creationId xmlns:a16="http://schemas.microsoft.com/office/drawing/2014/main" id="{BC7CC251-29CB-E1CA-3FB0-500EEA96269C}"/>
              </a:ext>
            </a:extLst>
          </p:cNvPr>
          <p:cNvSpPr/>
          <p:nvPr/>
        </p:nvSpPr>
        <p:spPr>
          <a:xfrm>
            <a:off x="767408" y="3852156"/>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The drugs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mainly crack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cocaine and heroin.</a:t>
            </a:r>
          </a:p>
        </p:txBody>
      </p:sp>
      <p:sp>
        <p:nvSpPr>
          <p:cNvPr id="12" name="Rounded Rectangle 11">
            <a:extLst>
              <a:ext uri="{FF2B5EF4-FFF2-40B4-BE49-F238E27FC236}">
                <a16:creationId xmlns:a16="http://schemas.microsoft.com/office/drawing/2014/main" id="{C11845A7-0BA1-9045-084F-28DA079B4BA7}"/>
              </a:ext>
            </a:extLst>
          </p:cNvPr>
          <p:cNvSpPr/>
          <p:nvPr/>
        </p:nvSpPr>
        <p:spPr>
          <a:xfrm>
            <a:off x="3533377" y="386008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F497D"/>
                </a:solidFill>
                <a:effectLst/>
                <a:uLnTx/>
                <a:uFillTx/>
                <a:latin typeface="Helvetica" pitchFamily="2" charset="0"/>
                <a:ea typeface="+mn-ea"/>
                <a:cs typeface="+mn-cs"/>
              </a:rPr>
              <a:t>Children between 14 – 17 are mostly targeted but they can be as young as 6.  </a:t>
            </a:r>
          </a:p>
        </p:txBody>
      </p:sp>
      <p:sp>
        <p:nvSpPr>
          <p:cNvPr id="13" name="Rounded Rectangle 12">
            <a:extLst>
              <a:ext uri="{FF2B5EF4-FFF2-40B4-BE49-F238E27FC236}">
                <a16:creationId xmlns:a16="http://schemas.microsoft.com/office/drawing/2014/main" id="{C596ED73-22EE-BC17-00B3-70E146F4588A}"/>
              </a:ext>
            </a:extLst>
          </p:cNvPr>
          <p:cNvSpPr/>
          <p:nvPr/>
        </p:nvSpPr>
        <p:spPr>
          <a:xfrm>
            <a:off x="6299346" y="3860082"/>
            <a:ext cx="5341270"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97D"/>
                </a:solidFill>
                <a:effectLst/>
                <a:uLnTx/>
                <a:uFillTx/>
                <a:latin typeface="Helvetica" pitchFamily="2" charset="0"/>
                <a:ea typeface="+mn-ea"/>
                <a:cs typeface="+mn-cs"/>
              </a:rPr>
              <a:t>It can be any young person not doing so well at school or with problems at home  and may be looking for some kind of </a:t>
            </a:r>
            <a:r>
              <a:rPr lang="en-GB" sz="2000" b="1" dirty="0">
                <a:solidFill>
                  <a:srgbClr val="1F497D"/>
                </a:solidFill>
                <a:latin typeface="Helvetica" pitchFamily="2" charset="0"/>
              </a:rPr>
              <a:t>belonging</a:t>
            </a:r>
            <a:r>
              <a:rPr kumimoji="0" lang="en-GB" sz="2000" b="1" i="0" u="none" strike="noStrike" kern="1200" cap="none" spc="0" normalizeH="0" baseline="0" noProof="0" dirty="0">
                <a:ln>
                  <a:noFill/>
                </a:ln>
                <a:solidFill>
                  <a:srgbClr val="1F497D"/>
                </a:solidFill>
                <a:effectLst/>
                <a:uLnTx/>
                <a:uFillTx/>
                <a:latin typeface="Helvetica" pitchFamily="2" charset="0"/>
                <a:ea typeface="+mn-ea"/>
                <a:cs typeface="+mn-cs"/>
              </a:rPr>
              <a:t>.</a:t>
            </a:r>
          </a:p>
        </p:txBody>
      </p:sp>
      <p:pic>
        <p:nvPicPr>
          <p:cNvPr id="15" name="Picture 14">
            <a:extLst>
              <a:ext uri="{FF2B5EF4-FFF2-40B4-BE49-F238E27FC236}">
                <a16:creationId xmlns:a16="http://schemas.microsoft.com/office/drawing/2014/main" id="{0A65E0B8-5EF5-BAF2-8D30-1F226BA3C5F8}"/>
              </a:ext>
              <a:ext uri="{C183D7F6-B498-43B3-948B-1728B52AA6E4}">
                <adec:decorative xmlns:adec="http://schemas.microsoft.com/office/drawing/2017/decorative" val="1"/>
              </a:ext>
            </a:extLst>
          </p:cNvPr>
          <p:cNvPicPr>
            <a:picLocks noChangeAspect="1"/>
          </p:cNvPicPr>
          <p:nvPr/>
        </p:nvPicPr>
        <p:blipFill rotWithShape="1">
          <a:blip r:embed="rId4"/>
          <a:srcRect l="65244" t="17295" r="4357" b="29453"/>
          <a:stretch/>
        </p:blipFill>
        <p:spPr>
          <a:xfrm>
            <a:off x="232386" y="116632"/>
            <a:ext cx="1070043" cy="1027804"/>
          </a:xfrm>
          <a:prstGeom prst="rect">
            <a:avLst/>
          </a:prstGeom>
        </p:spPr>
      </p:pic>
      <p:pic>
        <p:nvPicPr>
          <p:cNvPr id="2" name="Picture 1">
            <a:extLst>
              <a:ext uri="{FF2B5EF4-FFF2-40B4-BE49-F238E27FC236}">
                <a16:creationId xmlns:a16="http://schemas.microsoft.com/office/drawing/2014/main" id="{0233F668-E4D8-1C7F-1C2A-EE4E6EBC4840}"/>
              </a:ext>
            </a:extLst>
          </p:cNvPr>
          <p:cNvPicPr>
            <a:picLocks noChangeAspect="1"/>
          </p:cNvPicPr>
          <p:nvPr/>
        </p:nvPicPr>
        <p:blipFill>
          <a:blip r:embed="rId5"/>
          <a:stretch>
            <a:fillRect/>
          </a:stretch>
        </p:blipFill>
        <p:spPr>
          <a:xfrm>
            <a:off x="10960524" y="131501"/>
            <a:ext cx="1118352" cy="1083036"/>
          </a:xfrm>
          <a:prstGeom prst="rect">
            <a:avLst/>
          </a:prstGeom>
        </p:spPr>
      </p:pic>
    </p:spTree>
    <p:extLst>
      <p:ext uri="{BB962C8B-B14F-4D97-AF65-F5344CB8AC3E}">
        <p14:creationId xmlns:p14="http://schemas.microsoft.com/office/powerpoint/2010/main" val="166573705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C38F29-C2AE-7307-6CE7-D06821FCB06E}"/>
              </a:ext>
            </a:extLst>
          </p:cNvPr>
          <p:cNvSpPr txBox="1"/>
          <p:nvPr/>
        </p:nvSpPr>
        <p:spPr>
          <a:xfrm>
            <a:off x="5231904" y="2060848"/>
            <a:ext cx="6264695" cy="2308324"/>
          </a:xfrm>
          <a:prstGeom prst="rect">
            <a:avLst/>
          </a:prstGeom>
          <a:noFill/>
        </p:spPr>
        <p:txBody>
          <a:bodyPr wrap="square" rtlCol="0">
            <a:spAutoFit/>
          </a:bodyPr>
          <a:lstStyle/>
          <a:p>
            <a:r>
              <a:rPr lang="en-GB" sz="3600" b="1" dirty="0">
                <a:solidFill>
                  <a:schemeClr val="bg1"/>
                </a:solidFill>
                <a:latin typeface="Helvetica" pitchFamily="2" charset="0"/>
              </a:rPr>
              <a:t>In what ways are children and young people </a:t>
            </a:r>
            <a:r>
              <a:rPr lang="en-GB" sz="3600" b="1" dirty="0">
                <a:solidFill>
                  <a:srgbClr val="FFC000"/>
                </a:solidFill>
                <a:latin typeface="Helvetica" pitchFamily="2" charset="0"/>
              </a:rPr>
              <a:t>vulnerable</a:t>
            </a:r>
            <a:r>
              <a:rPr lang="en-GB" sz="3600" b="1" dirty="0">
                <a:solidFill>
                  <a:schemeClr val="bg1"/>
                </a:solidFill>
                <a:latin typeface="Helvetica" pitchFamily="2" charset="0"/>
              </a:rPr>
              <a:t> to being caught up in modern slavery?</a:t>
            </a:r>
          </a:p>
        </p:txBody>
      </p:sp>
      <p:pic>
        <p:nvPicPr>
          <p:cNvPr id="6" name="Picture 5">
            <a:extLst>
              <a:ext uri="{FF2B5EF4-FFF2-40B4-BE49-F238E27FC236}">
                <a16:creationId xmlns:a16="http://schemas.microsoft.com/office/drawing/2014/main" id="{E81C83BC-C609-4647-189A-B2C3D1034071}"/>
              </a:ext>
            </a:extLst>
          </p:cNvPr>
          <p:cNvPicPr>
            <a:picLocks noChangeAspect="1"/>
          </p:cNvPicPr>
          <p:nvPr/>
        </p:nvPicPr>
        <p:blipFill>
          <a:blip r:embed="rId3" cstate="print">
            <a:extLst>
              <a:ext uri="{28A0092B-C50C-407E-A947-70E740481C1C}">
                <a14:useLocalDpi xmlns:a14="http://schemas.microsoft.com/office/drawing/2010/main" val="0"/>
              </a:ext>
            </a:extLst>
          </a:blip>
          <a:srcRect l="27570" r="27570"/>
          <a:stretch/>
        </p:blipFill>
        <p:spPr>
          <a:xfrm>
            <a:off x="14552" y="1628"/>
            <a:ext cx="4644008" cy="6897351"/>
          </a:xfrm>
          <a:prstGeom prst="rect">
            <a:avLst/>
          </a:prstGeom>
        </p:spPr>
      </p:pic>
      <p:pic>
        <p:nvPicPr>
          <p:cNvPr id="4" name="Picture 3">
            <a:extLst>
              <a:ext uri="{FF2B5EF4-FFF2-40B4-BE49-F238E27FC236}">
                <a16:creationId xmlns:a16="http://schemas.microsoft.com/office/drawing/2014/main" id="{150D2FEE-EB72-2D6C-9C4B-534B1032633E}"/>
              </a:ext>
            </a:extLst>
          </p:cNvPr>
          <p:cNvPicPr>
            <a:picLocks noChangeAspect="1"/>
          </p:cNvPicPr>
          <p:nvPr/>
        </p:nvPicPr>
        <p:blipFill rotWithShape="1">
          <a:blip r:embed="rId4"/>
          <a:srcRect l="65244" t="17295" r="4357" b="29453"/>
          <a:stretch/>
        </p:blipFill>
        <p:spPr>
          <a:xfrm>
            <a:off x="119336" y="116632"/>
            <a:ext cx="1070043" cy="1027804"/>
          </a:xfrm>
          <a:prstGeom prst="rect">
            <a:avLst/>
          </a:prstGeom>
        </p:spPr>
      </p:pic>
      <p:pic>
        <p:nvPicPr>
          <p:cNvPr id="3" name="Picture 2">
            <a:extLst>
              <a:ext uri="{FF2B5EF4-FFF2-40B4-BE49-F238E27FC236}">
                <a16:creationId xmlns:a16="http://schemas.microsoft.com/office/drawing/2014/main" id="{B83F789F-78D2-F910-2FF8-F2D874753B94}"/>
              </a:ext>
            </a:extLst>
          </p:cNvPr>
          <p:cNvPicPr>
            <a:picLocks noChangeAspect="1"/>
          </p:cNvPicPr>
          <p:nvPr/>
        </p:nvPicPr>
        <p:blipFill>
          <a:blip r:embed="rId5"/>
          <a:stretch>
            <a:fillRect/>
          </a:stretch>
        </p:blipFill>
        <p:spPr>
          <a:xfrm>
            <a:off x="11007608" y="188641"/>
            <a:ext cx="1040985" cy="1008112"/>
          </a:xfrm>
          <a:prstGeom prst="rect">
            <a:avLst/>
          </a:prstGeom>
        </p:spPr>
      </p:pic>
    </p:spTree>
    <p:extLst>
      <p:ext uri="{BB962C8B-B14F-4D97-AF65-F5344CB8AC3E}">
        <p14:creationId xmlns:p14="http://schemas.microsoft.com/office/powerpoint/2010/main" val="365715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Content Placeholder 4"/>
          <p:cNvSpPr txBox="1">
            <a:spLocks noGrp="1"/>
          </p:cNvSpPr>
          <p:nvPr>
            <p:ph idx="1"/>
          </p:nvPr>
        </p:nvSpPr>
        <p:spPr>
          <a:xfrm>
            <a:off x="5303912" y="1831639"/>
            <a:ext cx="6264696" cy="3625608"/>
          </a:xfrm>
          <a:prstGeom prst="rect">
            <a:avLst/>
          </a:prstGeom>
          <a:noFill/>
        </p:spPr>
        <p:txBody>
          <a:bodyPr wrap="square" rtlCol="0">
            <a:spAutoFit/>
          </a:bodyPr>
          <a:lstStyle/>
          <a:p>
            <a:pPr marL="0" indent="0">
              <a:buNone/>
            </a:pPr>
            <a:r>
              <a:rPr lang="en-GB" sz="2800" b="1" dirty="0">
                <a:solidFill>
                  <a:schemeClr val="bg1"/>
                </a:solidFill>
                <a:latin typeface="Helvetica" pitchFamily="2" charset="0"/>
              </a:rPr>
              <a:t>You may not feel it, but children and young people are used because you are easier to manipulate.</a:t>
            </a:r>
            <a:br>
              <a:rPr lang="en-GB" sz="2800" b="1" dirty="0">
                <a:solidFill>
                  <a:schemeClr val="bg1"/>
                </a:solidFill>
                <a:latin typeface="Helvetica" pitchFamily="2" charset="0"/>
              </a:rPr>
            </a:br>
            <a:r>
              <a:rPr lang="en-GB" sz="2800" b="1" dirty="0">
                <a:solidFill>
                  <a:schemeClr val="bg1"/>
                </a:solidFill>
                <a:latin typeface="Helvetica" pitchFamily="2" charset="0"/>
              </a:rPr>
              <a:t> </a:t>
            </a:r>
          </a:p>
          <a:p>
            <a:pPr marL="0" indent="0">
              <a:buNone/>
            </a:pPr>
            <a:r>
              <a:rPr lang="en-GB" sz="2800" b="1" dirty="0">
                <a:solidFill>
                  <a:schemeClr val="bg1"/>
                </a:solidFill>
                <a:latin typeface="Helvetica" pitchFamily="2" charset="0"/>
              </a:rPr>
              <a:t>You can be more easily deceived into working for little or no pay and are less likely to be detected.</a:t>
            </a:r>
          </a:p>
        </p:txBody>
      </p:sp>
      <p:pic>
        <p:nvPicPr>
          <p:cNvPr id="4" name="Picture 3">
            <a:extLst>
              <a:ext uri="{FF2B5EF4-FFF2-40B4-BE49-F238E27FC236}">
                <a16:creationId xmlns:a16="http://schemas.microsoft.com/office/drawing/2014/main" id="{4C4DFD7A-C196-BB9E-287B-7D234FEA33DF}"/>
              </a:ext>
            </a:extLst>
          </p:cNvPr>
          <p:cNvPicPr>
            <a:picLocks noChangeAspect="1"/>
          </p:cNvPicPr>
          <p:nvPr/>
        </p:nvPicPr>
        <p:blipFill>
          <a:blip r:embed="rId4"/>
          <a:srcRect l="27612" r="27612"/>
          <a:stretch/>
        </p:blipFill>
        <p:spPr>
          <a:xfrm>
            <a:off x="0" y="0"/>
            <a:ext cx="4644008" cy="6897351"/>
          </a:xfrm>
          <a:prstGeom prst="rect">
            <a:avLst/>
          </a:prstGeom>
        </p:spPr>
      </p:pic>
      <p:pic>
        <p:nvPicPr>
          <p:cNvPr id="3" name="Picture 2">
            <a:extLst>
              <a:ext uri="{FF2B5EF4-FFF2-40B4-BE49-F238E27FC236}">
                <a16:creationId xmlns:a16="http://schemas.microsoft.com/office/drawing/2014/main" id="{D73710F1-3238-71D3-143D-1C40CCB322F5}"/>
              </a:ext>
            </a:extLst>
          </p:cNvPr>
          <p:cNvPicPr>
            <a:picLocks noChangeAspect="1"/>
          </p:cNvPicPr>
          <p:nvPr/>
        </p:nvPicPr>
        <p:blipFill rotWithShape="1">
          <a:blip r:embed="rId5"/>
          <a:srcRect l="65244" t="17295" r="4357" b="29453"/>
          <a:stretch/>
        </p:blipFill>
        <p:spPr>
          <a:xfrm>
            <a:off x="191344" y="116632"/>
            <a:ext cx="1070043" cy="1027804"/>
          </a:xfrm>
          <a:prstGeom prst="rect">
            <a:avLst/>
          </a:prstGeom>
        </p:spPr>
      </p:pic>
      <p:pic>
        <p:nvPicPr>
          <p:cNvPr id="2" name="Picture 1">
            <a:extLst>
              <a:ext uri="{FF2B5EF4-FFF2-40B4-BE49-F238E27FC236}">
                <a16:creationId xmlns:a16="http://schemas.microsoft.com/office/drawing/2014/main" id="{E312D163-A2F9-292D-4140-38DFA86B6C8A}"/>
              </a:ext>
            </a:extLst>
          </p:cNvPr>
          <p:cNvPicPr>
            <a:picLocks noChangeAspect="1"/>
          </p:cNvPicPr>
          <p:nvPr/>
        </p:nvPicPr>
        <p:blipFill>
          <a:blip r:embed="rId6"/>
          <a:stretch>
            <a:fillRect/>
          </a:stretch>
        </p:blipFill>
        <p:spPr>
          <a:xfrm>
            <a:off x="10920536" y="116632"/>
            <a:ext cx="1080120" cy="1046011"/>
          </a:xfrm>
          <a:prstGeom prst="rect">
            <a:avLst/>
          </a:prstGeom>
        </p:spPr>
      </p:pic>
    </p:spTree>
    <p:extLst>
      <p:ext uri="{BB962C8B-B14F-4D97-AF65-F5344CB8AC3E}">
        <p14:creationId xmlns:p14="http://schemas.microsoft.com/office/powerpoint/2010/main" val="2039262947"/>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ADAE7-54F8-9C26-2ED8-86E5C9BC943B}"/>
              </a:ext>
            </a:extLst>
          </p:cNvPr>
          <p:cNvPicPr>
            <a:picLocks noChangeAspect="1"/>
          </p:cNvPicPr>
          <p:nvPr/>
        </p:nvPicPr>
        <p:blipFill>
          <a:blip r:embed="rId4"/>
          <a:stretch>
            <a:fillRect/>
          </a:stretch>
        </p:blipFill>
        <p:spPr>
          <a:xfrm>
            <a:off x="-19488" y="-1"/>
            <a:ext cx="12211488" cy="6879711"/>
          </a:xfrm>
          <a:prstGeom prst="rect">
            <a:avLst/>
          </a:prstGeom>
        </p:spPr>
      </p:pic>
      <p:sp>
        <p:nvSpPr>
          <p:cNvPr id="12" name="TextBox 11">
            <a:extLst>
              <a:ext uri="{FF2B5EF4-FFF2-40B4-BE49-F238E27FC236}">
                <a16:creationId xmlns:a16="http://schemas.microsoft.com/office/drawing/2014/main" id="{4EF491D2-AE18-42CF-80D4-F2862706EB43}"/>
              </a:ext>
            </a:extLst>
          </p:cNvPr>
          <p:cNvSpPr txBox="1"/>
          <p:nvPr/>
        </p:nvSpPr>
        <p:spPr>
          <a:xfrm>
            <a:off x="7633495" y="6237312"/>
            <a:ext cx="4248472" cy="461665"/>
          </a:xfrm>
          <a:prstGeom prst="rect">
            <a:avLst/>
          </a:prstGeom>
          <a:noFill/>
        </p:spPr>
        <p:txBody>
          <a:bodyPr wrap="square" rtlCol="0">
            <a:spAutoFit/>
          </a:bodyPr>
          <a:lstStyle/>
          <a:p>
            <a:pPr algn="r"/>
            <a:r>
              <a:rPr lang="en-GB" sz="2400" b="1" dirty="0">
                <a:solidFill>
                  <a:schemeClr val="bg1"/>
                </a:solidFill>
                <a:latin typeface="Helvetica" pitchFamily="2" charset="0"/>
                <a:ea typeface="Calibri" panose="020F0502020204030204" pitchFamily="34" charset="0"/>
                <a:cs typeface="Times New Roman" panose="02020603050405020304" pitchFamily="18" charset="0"/>
              </a:rPr>
              <a:t>Stages of Recruitment</a:t>
            </a:r>
            <a:endParaRPr lang="en-GB" sz="2400" b="1" dirty="0">
              <a:solidFill>
                <a:schemeClr val="bg1"/>
              </a:solidFill>
              <a:latin typeface="Helvetica" pitchFamily="2" charset="0"/>
            </a:endParaRPr>
          </a:p>
        </p:txBody>
      </p:sp>
      <p:pic>
        <p:nvPicPr>
          <p:cNvPr id="3" name="Picture 2">
            <a:extLst>
              <a:ext uri="{FF2B5EF4-FFF2-40B4-BE49-F238E27FC236}">
                <a16:creationId xmlns:a16="http://schemas.microsoft.com/office/drawing/2014/main" id="{C66098C8-26C9-286A-C1F8-950CEF3DBCA1}"/>
              </a:ext>
            </a:extLst>
          </p:cNvPr>
          <p:cNvPicPr>
            <a:picLocks noChangeAspect="1"/>
          </p:cNvPicPr>
          <p:nvPr/>
        </p:nvPicPr>
        <p:blipFill rotWithShape="1">
          <a:blip r:embed="rId5"/>
          <a:srcRect l="65244" t="17295" r="4357" b="29453"/>
          <a:stretch/>
        </p:blipFill>
        <p:spPr>
          <a:xfrm>
            <a:off x="119336" y="188640"/>
            <a:ext cx="1070043" cy="1027804"/>
          </a:xfrm>
          <a:prstGeom prst="rect">
            <a:avLst/>
          </a:prstGeom>
        </p:spPr>
      </p:pic>
      <p:pic>
        <p:nvPicPr>
          <p:cNvPr id="2" name="Picture 1">
            <a:extLst>
              <a:ext uri="{FF2B5EF4-FFF2-40B4-BE49-F238E27FC236}">
                <a16:creationId xmlns:a16="http://schemas.microsoft.com/office/drawing/2014/main" id="{9CF41749-E540-62A3-23CA-71BF6F9BFB92}"/>
              </a:ext>
            </a:extLst>
          </p:cNvPr>
          <p:cNvPicPr>
            <a:picLocks noChangeAspect="1"/>
          </p:cNvPicPr>
          <p:nvPr/>
        </p:nvPicPr>
        <p:blipFill>
          <a:blip r:embed="rId6"/>
          <a:stretch>
            <a:fillRect/>
          </a:stretch>
        </p:blipFill>
        <p:spPr>
          <a:xfrm>
            <a:off x="10993763" y="94684"/>
            <a:ext cx="1070043" cy="1036252"/>
          </a:xfrm>
          <a:prstGeom prst="rect">
            <a:avLst/>
          </a:prstGeom>
        </p:spPr>
      </p:pic>
    </p:spTree>
    <p:extLst>
      <p:ext uri="{BB962C8B-B14F-4D97-AF65-F5344CB8AC3E}">
        <p14:creationId xmlns:p14="http://schemas.microsoft.com/office/powerpoint/2010/main" val="3609945435"/>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255375" y="1952259"/>
            <a:ext cx="6192688" cy="523220"/>
          </a:xfrm>
          <a:prstGeom prst="rect">
            <a:avLst/>
          </a:prstGeom>
          <a:noFill/>
        </p:spPr>
        <p:txBody>
          <a:bodyPr wrap="square" rtlCol="0">
            <a:spAutoFit/>
          </a:bodyPr>
          <a:lstStyle/>
          <a:p>
            <a:r>
              <a:rPr lang="en-GB" sz="2800" b="1" dirty="0">
                <a:solidFill>
                  <a:schemeClr val="bg1"/>
                </a:solidFill>
                <a:latin typeface="Helvetica" pitchFamily="2" charset="0"/>
              </a:rPr>
              <a:t>Targeting</a:t>
            </a:r>
          </a:p>
        </p:txBody>
      </p:sp>
      <p:sp>
        <p:nvSpPr>
          <p:cNvPr id="8" name="Rectangle 7"/>
          <p:cNvSpPr/>
          <p:nvPr/>
        </p:nvSpPr>
        <p:spPr>
          <a:xfrm>
            <a:off x="450640" y="4758243"/>
            <a:ext cx="5557321" cy="1661993"/>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a:solidFill>
                  <a:schemeClr val="bg1"/>
                </a:solidFill>
                <a:latin typeface="Helvetica" pitchFamily="2" charset="0"/>
              </a:rPr>
              <a:t>Observing a young person</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Finding out vulnerabilities</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Glamorising their lifestyle</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Gaining trust</a:t>
            </a:r>
          </a:p>
        </p:txBody>
      </p:sp>
      <p:pic>
        <p:nvPicPr>
          <p:cNvPr id="4" name="Picture 3">
            <a:extLst>
              <a:ext uri="{FF2B5EF4-FFF2-40B4-BE49-F238E27FC236}">
                <a16:creationId xmlns:a16="http://schemas.microsoft.com/office/drawing/2014/main" id="{0A86DC4F-3E05-E139-8BCF-7BB706E3EF7C}"/>
              </a:ext>
            </a:extLst>
          </p:cNvPr>
          <p:cNvPicPr>
            <a:picLocks noChangeAspect="1"/>
          </p:cNvPicPr>
          <p:nvPr/>
        </p:nvPicPr>
        <p:blipFill rotWithShape="1">
          <a:blip r:embed="rId3"/>
          <a:srcRect l="65244" t="17295" r="4357" b="29453"/>
          <a:stretch/>
        </p:blipFill>
        <p:spPr>
          <a:xfrm>
            <a:off x="10776520" y="-4039"/>
            <a:ext cx="1070043" cy="1027804"/>
          </a:xfrm>
          <a:prstGeom prst="rect">
            <a:avLst/>
          </a:prstGeom>
        </p:spPr>
      </p:pic>
      <p:sp>
        <p:nvSpPr>
          <p:cNvPr id="5" name="TextBox 4">
            <a:extLst>
              <a:ext uri="{FF2B5EF4-FFF2-40B4-BE49-F238E27FC236}">
                <a16:creationId xmlns:a16="http://schemas.microsoft.com/office/drawing/2014/main" id="{B1F5989B-F107-C1D9-DA80-8C71E4601CA8}"/>
              </a:ext>
            </a:extLst>
          </p:cNvPr>
          <p:cNvSpPr txBox="1"/>
          <p:nvPr/>
        </p:nvSpPr>
        <p:spPr>
          <a:xfrm>
            <a:off x="255375" y="2708920"/>
            <a:ext cx="6854653" cy="1815882"/>
          </a:xfrm>
          <a:prstGeom prst="rect">
            <a:avLst/>
          </a:prstGeom>
          <a:noFill/>
        </p:spPr>
        <p:txBody>
          <a:bodyPr wrap="square" rtlCol="0">
            <a:spAutoFit/>
          </a:bodyPr>
          <a:lstStyle/>
          <a:p>
            <a:r>
              <a:rPr lang="en-GB" sz="2800" b="1" dirty="0">
                <a:solidFill>
                  <a:schemeClr val="bg1"/>
                </a:solidFill>
                <a:latin typeface="Helvetica" pitchFamily="2" charset="0"/>
              </a:rPr>
              <a:t>This is when an exploiter targets a young person who is vulnerable. Exploiters pick their targets based on things like age, strength or situation. </a:t>
            </a:r>
          </a:p>
        </p:txBody>
      </p:sp>
      <p:pic>
        <p:nvPicPr>
          <p:cNvPr id="7" name="Picture 6">
            <a:extLst>
              <a:ext uri="{FF2B5EF4-FFF2-40B4-BE49-F238E27FC236}">
                <a16:creationId xmlns:a16="http://schemas.microsoft.com/office/drawing/2014/main" id="{C04A00BF-04BD-16A8-7927-8881B88F65DB}"/>
              </a:ext>
            </a:extLst>
          </p:cNvPr>
          <p:cNvPicPr>
            <a:picLocks noChangeAspect="1"/>
          </p:cNvPicPr>
          <p:nvPr/>
        </p:nvPicPr>
        <p:blipFill>
          <a:blip r:embed="rId4"/>
          <a:srcRect l="27582" r="27582"/>
          <a:stretch/>
        </p:blipFill>
        <p:spPr>
          <a:xfrm>
            <a:off x="7539338" y="-19676"/>
            <a:ext cx="4644008" cy="6897351"/>
          </a:xfrm>
          <a:prstGeom prst="rect">
            <a:avLst/>
          </a:prstGeom>
        </p:spPr>
      </p:pic>
      <p:pic>
        <p:nvPicPr>
          <p:cNvPr id="10" name="Picture 9">
            <a:extLst>
              <a:ext uri="{FF2B5EF4-FFF2-40B4-BE49-F238E27FC236}">
                <a16:creationId xmlns:a16="http://schemas.microsoft.com/office/drawing/2014/main" id="{82B9E9DE-B00A-41AC-FBF0-DB6BBD030A48}"/>
              </a:ext>
            </a:extLst>
          </p:cNvPr>
          <p:cNvPicPr>
            <a:picLocks noChangeAspect="1"/>
          </p:cNvPicPr>
          <p:nvPr/>
        </p:nvPicPr>
        <p:blipFill rotWithShape="1">
          <a:blip r:embed="rId3"/>
          <a:srcRect l="65244" t="17295" r="4357" b="29453"/>
          <a:stretch/>
        </p:blipFill>
        <p:spPr>
          <a:xfrm>
            <a:off x="232726" y="188640"/>
            <a:ext cx="1070043" cy="1027804"/>
          </a:xfrm>
          <a:prstGeom prst="rect">
            <a:avLst/>
          </a:prstGeom>
        </p:spPr>
      </p:pic>
      <p:pic>
        <p:nvPicPr>
          <p:cNvPr id="2" name="Picture 1">
            <a:extLst>
              <a:ext uri="{FF2B5EF4-FFF2-40B4-BE49-F238E27FC236}">
                <a16:creationId xmlns:a16="http://schemas.microsoft.com/office/drawing/2014/main" id="{F9500CC6-EAEE-66A9-54FC-31329FAA0F24}"/>
              </a:ext>
            </a:extLst>
          </p:cNvPr>
          <p:cNvPicPr>
            <a:picLocks noChangeAspect="1"/>
          </p:cNvPicPr>
          <p:nvPr/>
        </p:nvPicPr>
        <p:blipFill>
          <a:blip r:embed="rId5"/>
          <a:stretch>
            <a:fillRect/>
          </a:stretch>
        </p:blipFill>
        <p:spPr>
          <a:xfrm>
            <a:off x="10949238" y="94684"/>
            <a:ext cx="1070043" cy="1036252"/>
          </a:xfrm>
          <a:prstGeom prst="rect">
            <a:avLst/>
          </a:prstGeom>
        </p:spPr>
      </p:pic>
    </p:spTree>
    <p:extLst>
      <p:ext uri="{BB962C8B-B14F-4D97-AF65-F5344CB8AC3E}">
        <p14:creationId xmlns:p14="http://schemas.microsoft.com/office/powerpoint/2010/main" val="1616371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 and a motorcycle&#10;&#10;AI-generated content may be incorrect.">
            <a:extLst>
              <a:ext uri="{FF2B5EF4-FFF2-40B4-BE49-F238E27FC236}">
                <a16:creationId xmlns:a16="http://schemas.microsoft.com/office/drawing/2014/main" id="{7120E1EC-447B-0F00-4DCC-398761D79E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30"/>
            <a:ext cx="12192000" cy="6868733"/>
          </a:xfrm>
          <a:prstGeom prst="rect">
            <a:avLst/>
          </a:prstGeom>
        </p:spPr>
      </p:pic>
      <p:sp>
        <p:nvSpPr>
          <p:cNvPr id="2" name="TextBox 1"/>
          <p:cNvSpPr txBox="1"/>
          <p:nvPr/>
        </p:nvSpPr>
        <p:spPr>
          <a:xfrm>
            <a:off x="479376" y="2708920"/>
            <a:ext cx="3954545" cy="2677656"/>
          </a:xfrm>
          <a:prstGeom prst="rect">
            <a:avLst/>
          </a:prstGeom>
          <a:noFill/>
        </p:spPr>
        <p:txBody>
          <a:bodyPr wrap="square" rtlCol="0">
            <a:spAutoFit/>
          </a:bodyPr>
          <a:lstStyle/>
          <a:p>
            <a:r>
              <a:rPr lang="en-GB" sz="2800" b="1" dirty="0">
                <a:solidFill>
                  <a:schemeClr val="bg1"/>
                </a:solidFill>
                <a:latin typeface="Helvetica" pitchFamily="2" charset="0"/>
              </a:rPr>
              <a:t>This stage is where an exploiter might try to get a young person used to their lifestyle or train them up in what they’re doing.</a:t>
            </a:r>
            <a:endParaRPr lang="en-GB" sz="2800" dirty="0">
              <a:solidFill>
                <a:schemeClr val="bg1"/>
              </a:solidFill>
            </a:endParaRPr>
          </a:p>
        </p:txBody>
      </p:sp>
      <p:sp>
        <p:nvSpPr>
          <p:cNvPr id="9" name="TextBox 8"/>
          <p:cNvSpPr txBox="1"/>
          <p:nvPr/>
        </p:nvSpPr>
        <p:spPr>
          <a:xfrm>
            <a:off x="7439472" y="4725144"/>
            <a:ext cx="4273152" cy="1569660"/>
          </a:xfrm>
          <a:prstGeom prst="rect">
            <a:avLst/>
          </a:prstGeom>
          <a:noFill/>
        </p:spPr>
        <p:txBody>
          <a:bodyPr wrap="square" rtlCol="0">
            <a:spAutoFit/>
          </a:bodyPr>
          <a:lstStyle/>
          <a:p>
            <a:r>
              <a:rPr lang="en-GB" sz="3200" b="1" dirty="0">
                <a:solidFill>
                  <a:schemeClr val="bg1"/>
                </a:solidFill>
                <a:latin typeface="Helvetica" pitchFamily="2" charset="0"/>
              </a:rPr>
              <a:t>• Gifts and rewards</a:t>
            </a:r>
          </a:p>
          <a:p>
            <a:r>
              <a:rPr lang="en-GB" sz="3200" b="1" dirty="0">
                <a:solidFill>
                  <a:schemeClr val="bg1"/>
                </a:solidFill>
                <a:latin typeface="Helvetica" pitchFamily="2" charset="0"/>
              </a:rPr>
              <a:t>• Offer of protection</a:t>
            </a:r>
          </a:p>
          <a:p>
            <a:r>
              <a:rPr lang="en-GB" sz="3200" b="1" dirty="0">
                <a:solidFill>
                  <a:schemeClr val="bg1"/>
                </a:solidFill>
                <a:latin typeface="Helvetica" pitchFamily="2" charset="0"/>
              </a:rPr>
              <a:t>• Sense of belonging</a:t>
            </a:r>
          </a:p>
        </p:txBody>
      </p:sp>
      <p:pic>
        <p:nvPicPr>
          <p:cNvPr id="4" name="Picture 3">
            <a:extLst>
              <a:ext uri="{FF2B5EF4-FFF2-40B4-BE49-F238E27FC236}">
                <a16:creationId xmlns:a16="http://schemas.microsoft.com/office/drawing/2014/main" id="{C373FCCD-7776-1054-0411-E4790C88E9C7}"/>
              </a:ext>
            </a:extLst>
          </p:cNvPr>
          <p:cNvPicPr>
            <a:picLocks noChangeAspect="1"/>
          </p:cNvPicPr>
          <p:nvPr/>
        </p:nvPicPr>
        <p:blipFill rotWithShape="1">
          <a:blip r:embed="rId4"/>
          <a:srcRect l="65244" t="17295" r="4357" b="29453"/>
          <a:stretch/>
        </p:blipFill>
        <p:spPr>
          <a:xfrm>
            <a:off x="191344" y="188112"/>
            <a:ext cx="1070043" cy="1027804"/>
          </a:xfrm>
          <a:prstGeom prst="rect">
            <a:avLst/>
          </a:prstGeom>
        </p:spPr>
      </p:pic>
      <p:sp>
        <p:nvSpPr>
          <p:cNvPr id="6" name="TextBox 5">
            <a:extLst>
              <a:ext uri="{FF2B5EF4-FFF2-40B4-BE49-F238E27FC236}">
                <a16:creationId xmlns:a16="http://schemas.microsoft.com/office/drawing/2014/main" id="{3DDCC54F-5E08-E90A-E79D-7D4880D25068}"/>
              </a:ext>
            </a:extLst>
          </p:cNvPr>
          <p:cNvSpPr txBox="1"/>
          <p:nvPr/>
        </p:nvSpPr>
        <p:spPr>
          <a:xfrm>
            <a:off x="479376" y="1700808"/>
            <a:ext cx="7848872" cy="523220"/>
          </a:xfrm>
          <a:prstGeom prst="rect">
            <a:avLst/>
          </a:prstGeom>
          <a:noFill/>
        </p:spPr>
        <p:txBody>
          <a:bodyPr wrap="square" rtlCol="0">
            <a:spAutoFit/>
          </a:bodyPr>
          <a:lstStyle/>
          <a:p>
            <a:r>
              <a:rPr lang="en-GB" sz="2800" b="1" dirty="0">
                <a:solidFill>
                  <a:schemeClr val="bg1"/>
                </a:solidFill>
                <a:latin typeface="Helvetica" pitchFamily="2" charset="0"/>
              </a:rPr>
              <a:t>Taster</a:t>
            </a:r>
            <a:endParaRPr lang="en-GB" sz="2800" dirty="0">
              <a:solidFill>
                <a:schemeClr val="bg1"/>
              </a:solidFill>
            </a:endParaRPr>
          </a:p>
        </p:txBody>
      </p:sp>
      <p:pic>
        <p:nvPicPr>
          <p:cNvPr id="3" name="Picture 2">
            <a:extLst>
              <a:ext uri="{FF2B5EF4-FFF2-40B4-BE49-F238E27FC236}">
                <a16:creationId xmlns:a16="http://schemas.microsoft.com/office/drawing/2014/main" id="{04DE3A63-8A2F-E386-671B-99066987EF4C}"/>
              </a:ext>
            </a:extLst>
          </p:cNvPr>
          <p:cNvPicPr>
            <a:picLocks noChangeAspect="1"/>
          </p:cNvPicPr>
          <p:nvPr/>
        </p:nvPicPr>
        <p:blipFill>
          <a:blip r:embed="rId5"/>
          <a:stretch>
            <a:fillRect/>
          </a:stretch>
        </p:blipFill>
        <p:spPr>
          <a:xfrm>
            <a:off x="10864322" y="141133"/>
            <a:ext cx="1109830" cy="1074783"/>
          </a:xfrm>
          <a:prstGeom prst="rect">
            <a:avLst/>
          </a:prstGeom>
        </p:spPr>
      </p:pic>
    </p:spTree>
    <p:extLst>
      <p:ext uri="{BB962C8B-B14F-4D97-AF65-F5344CB8AC3E}">
        <p14:creationId xmlns:p14="http://schemas.microsoft.com/office/powerpoint/2010/main" val="3898730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lhouette of a person walking&#10;&#10;AI-generated content may be incorrect.">
            <a:extLst>
              <a:ext uri="{FF2B5EF4-FFF2-40B4-BE49-F238E27FC236}">
                <a16:creationId xmlns:a16="http://schemas.microsoft.com/office/drawing/2014/main" id="{2FB37BEB-8910-35E2-F7EC-49DA52D978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68732"/>
          </a:xfrm>
          <a:prstGeom prst="rect">
            <a:avLst/>
          </a:prstGeom>
        </p:spPr>
      </p:pic>
      <p:sp>
        <p:nvSpPr>
          <p:cNvPr id="3" name="TextBox 2"/>
          <p:cNvSpPr txBox="1"/>
          <p:nvPr/>
        </p:nvSpPr>
        <p:spPr>
          <a:xfrm>
            <a:off x="387577" y="1653727"/>
            <a:ext cx="7776864" cy="523220"/>
          </a:xfrm>
          <a:prstGeom prst="rect">
            <a:avLst/>
          </a:prstGeom>
          <a:noFill/>
        </p:spPr>
        <p:txBody>
          <a:bodyPr wrap="square" rtlCol="0">
            <a:spAutoFit/>
          </a:bodyPr>
          <a:lstStyle/>
          <a:p>
            <a:r>
              <a:rPr lang="en-GB" sz="2800" b="1" dirty="0">
                <a:solidFill>
                  <a:schemeClr val="bg1"/>
                </a:solidFill>
                <a:latin typeface="Helvetica" pitchFamily="2" charset="0"/>
              </a:rPr>
              <a:t>Hooked</a:t>
            </a:r>
          </a:p>
        </p:txBody>
      </p:sp>
      <p:sp>
        <p:nvSpPr>
          <p:cNvPr id="9" name="TextBox 8"/>
          <p:cNvSpPr txBox="1"/>
          <p:nvPr/>
        </p:nvSpPr>
        <p:spPr>
          <a:xfrm>
            <a:off x="7281935" y="1915337"/>
            <a:ext cx="4680520" cy="24006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b="1" dirty="0">
                <a:solidFill>
                  <a:schemeClr val="bg1"/>
                </a:solidFill>
                <a:latin typeface="Helvetica" pitchFamily="2" charset="0"/>
              </a:rPr>
              <a:t>Bigger role</a:t>
            </a:r>
          </a:p>
          <a:p>
            <a:pPr marL="285750" indent="-285750">
              <a:spcAft>
                <a:spcPts val="1200"/>
              </a:spcAft>
              <a:buFont typeface="Arial" panose="020B0604020202020204" pitchFamily="34" charset="0"/>
              <a:buChar char="•"/>
            </a:pPr>
            <a:r>
              <a:rPr lang="en-GB" sz="2400" b="1" dirty="0">
                <a:solidFill>
                  <a:schemeClr val="bg1"/>
                </a:solidFill>
                <a:latin typeface="Helvetica" pitchFamily="2" charset="0"/>
              </a:rPr>
              <a:t>More responsibilities </a:t>
            </a:r>
          </a:p>
          <a:p>
            <a:pPr marL="285750" indent="-285750">
              <a:spcAft>
                <a:spcPts val="1200"/>
              </a:spcAft>
              <a:buFont typeface="Arial" panose="020B0604020202020204" pitchFamily="34" charset="0"/>
              <a:buChar char="•"/>
            </a:pPr>
            <a:r>
              <a:rPr lang="en-GB" sz="2400" b="1" dirty="0">
                <a:solidFill>
                  <a:schemeClr val="bg1"/>
                </a:solidFill>
                <a:latin typeface="Helvetica" pitchFamily="2" charset="0"/>
              </a:rPr>
              <a:t>Drugs, alcohol and sexual behaviour</a:t>
            </a:r>
          </a:p>
          <a:p>
            <a:pPr marL="285750" indent="-285750">
              <a:spcAft>
                <a:spcPts val="1200"/>
              </a:spcAft>
              <a:buFont typeface="Arial" panose="020B0604020202020204" pitchFamily="34" charset="0"/>
              <a:buChar char="•"/>
            </a:pPr>
            <a:r>
              <a:rPr lang="en-GB" sz="2400" b="1" dirty="0">
                <a:solidFill>
                  <a:schemeClr val="bg1"/>
                </a:solidFill>
                <a:latin typeface="Helvetica" pitchFamily="2" charset="0"/>
              </a:rPr>
              <a:t>Favours, secrets</a:t>
            </a:r>
          </a:p>
        </p:txBody>
      </p:sp>
      <p:pic>
        <p:nvPicPr>
          <p:cNvPr id="4" name="Picture 3">
            <a:extLst>
              <a:ext uri="{FF2B5EF4-FFF2-40B4-BE49-F238E27FC236}">
                <a16:creationId xmlns:a16="http://schemas.microsoft.com/office/drawing/2014/main" id="{44B62FED-6B26-9086-7921-B8AE9527780E}"/>
              </a:ext>
            </a:extLst>
          </p:cNvPr>
          <p:cNvPicPr>
            <a:picLocks noChangeAspect="1"/>
          </p:cNvPicPr>
          <p:nvPr/>
        </p:nvPicPr>
        <p:blipFill rotWithShape="1">
          <a:blip r:embed="rId4"/>
          <a:srcRect l="65244" t="17295" r="4357" b="29453"/>
          <a:stretch/>
        </p:blipFill>
        <p:spPr>
          <a:xfrm>
            <a:off x="191344" y="98356"/>
            <a:ext cx="1070043" cy="1027804"/>
          </a:xfrm>
          <a:prstGeom prst="rect">
            <a:avLst/>
          </a:prstGeom>
        </p:spPr>
      </p:pic>
      <p:sp>
        <p:nvSpPr>
          <p:cNvPr id="5" name="TextBox 4">
            <a:extLst>
              <a:ext uri="{FF2B5EF4-FFF2-40B4-BE49-F238E27FC236}">
                <a16:creationId xmlns:a16="http://schemas.microsoft.com/office/drawing/2014/main" id="{D3BE2223-A300-0090-5C05-26ED87B665CC}"/>
              </a:ext>
            </a:extLst>
          </p:cNvPr>
          <p:cNvSpPr txBox="1"/>
          <p:nvPr/>
        </p:nvSpPr>
        <p:spPr>
          <a:xfrm>
            <a:off x="387577" y="2708920"/>
            <a:ext cx="5125362" cy="3625608"/>
          </a:xfrm>
          <a:prstGeom prst="rect">
            <a:avLst/>
          </a:prstGeom>
          <a:noFill/>
        </p:spPr>
        <p:txBody>
          <a:bodyPr wrap="square" rtlCol="0">
            <a:spAutoFit/>
          </a:bodyPr>
          <a:lstStyle/>
          <a:p>
            <a:pPr>
              <a:lnSpc>
                <a:spcPct val="120000"/>
              </a:lnSpc>
            </a:pPr>
            <a:r>
              <a:rPr lang="en-GB" sz="2800" b="1" dirty="0">
                <a:solidFill>
                  <a:schemeClr val="bg1"/>
                </a:solidFill>
                <a:latin typeface="Helvetica" pitchFamily="2" charset="0"/>
              </a:rPr>
              <a:t>This is the stage where an exploiter will make a young person feel like they’re an important member of their gang, even though they’re just exploiting them. </a:t>
            </a:r>
          </a:p>
          <a:p>
            <a:endParaRPr lang="en-GB" sz="2800" dirty="0">
              <a:solidFill>
                <a:schemeClr val="bg1"/>
              </a:solidFill>
            </a:endParaRPr>
          </a:p>
        </p:txBody>
      </p:sp>
      <p:pic>
        <p:nvPicPr>
          <p:cNvPr id="2" name="Picture 1">
            <a:extLst>
              <a:ext uri="{FF2B5EF4-FFF2-40B4-BE49-F238E27FC236}">
                <a16:creationId xmlns:a16="http://schemas.microsoft.com/office/drawing/2014/main" id="{DC01BE6C-F77D-4EC9-F061-BCC8276DC9CE}"/>
              </a:ext>
            </a:extLst>
          </p:cNvPr>
          <p:cNvPicPr>
            <a:picLocks noChangeAspect="1"/>
          </p:cNvPicPr>
          <p:nvPr/>
        </p:nvPicPr>
        <p:blipFill>
          <a:blip r:embed="rId5"/>
          <a:stretch>
            <a:fillRect/>
          </a:stretch>
        </p:blipFill>
        <p:spPr>
          <a:xfrm>
            <a:off x="10827982" y="190443"/>
            <a:ext cx="1158340" cy="1121761"/>
          </a:xfrm>
          <a:prstGeom prst="rect">
            <a:avLst/>
          </a:prstGeom>
        </p:spPr>
      </p:pic>
    </p:spTree>
    <p:extLst>
      <p:ext uri="{BB962C8B-B14F-4D97-AF65-F5344CB8AC3E}">
        <p14:creationId xmlns:p14="http://schemas.microsoft.com/office/powerpoint/2010/main" val="4217485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75CF5CCA-3A35-EB61-62C1-CC2F47B1293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2F7A0EF-13FD-BD6C-9EF2-B51EE85214F0}"/>
              </a:ext>
            </a:extLst>
          </p:cNvPr>
          <p:cNvPicPr>
            <a:picLocks noChangeAspect="1"/>
          </p:cNvPicPr>
          <p:nvPr/>
        </p:nvPicPr>
        <p:blipFill>
          <a:blip r:embed="rId4" cstate="print">
            <a:extLst>
              <a:ext uri="{28A0092B-C50C-407E-A947-70E740481C1C}">
                <a14:useLocalDpi xmlns:a14="http://schemas.microsoft.com/office/drawing/2010/main" val="0"/>
              </a:ext>
            </a:extLst>
          </a:blip>
          <a:srcRect l="5085" r="5085"/>
          <a:stretch/>
        </p:blipFill>
        <p:spPr>
          <a:xfrm>
            <a:off x="7576438" y="0"/>
            <a:ext cx="4609536" cy="6846152"/>
          </a:xfrm>
          <a:prstGeom prst="rect">
            <a:avLst/>
          </a:prstGeom>
        </p:spPr>
      </p:pic>
      <p:sp>
        <p:nvSpPr>
          <p:cNvPr id="2" name="Rectangle 1">
            <a:extLst>
              <a:ext uri="{FF2B5EF4-FFF2-40B4-BE49-F238E27FC236}">
                <a16:creationId xmlns:a16="http://schemas.microsoft.com/office/drawing/2014/main" id="{82B1B15F-5F35-2E52-347E-23B476A6AADD}"/>
              </a:ext>
            </a:extLst>
          </p:cNvPr>
          <p:cNvSpPr/>
          <p:nvPr/>
        </p:nvSpPr>
        <p:spPr>
          <a:xfrm>
            <a:off x="734954" y="2780928"/>
            <a:ext cx="6851896" cy="2246769"/>
          </a:xfrm>
          <a:prstGeom prst="rect">
            <a:avLst/>
          </a:prstGeom>
        </p:spPr>
        <p:txBody>
          <a:bodyPr wrap="square">
            <a:spAutoFit/>
          </a:bodyPr>
          <a:lstStyle/>
          <a:p>
            <a:r>
              <a:rPr lang="en-GB" sz="2800" b="1" dirty="0">
                <a:solidFill>
                  <a:schemeClr val="bg1"/>
                </a:solidFill>
                <a:latin typeface="Helvetica" pitchFamily="2" charset="0"/>
              </a:rPr>
              <a:t>Now a young person feels dependent on the group, their relationship with their exploiter may start to become unpleasant, as their exploiter’s true intents or character is revealed.</a:t>
            </a:r>
          </a:p>
        </p:txBody>
      </p:sp>
      <p:sp>
        <p:nvSpPr>
          <p:cNvPr id="3" name="Rectangle 2">
            <a:extLst>
              <a:ext uri="{FF2B5EF4-FFF2-40B4-BE49-F238E27FC236}">
                <a16:creationId xmlns:a16="http://schemas.microsoft.com/office/drawing/2014/main" id="{5B354613-1856-A2E0-45B9-F81C45CD6F05}"/>
              </a:ext>
            </a:extLst>
          </p:cNvPr>
          <p:cNvSpPr/>
          <p:nvPr/>
        </p:nvSpPr>
        <p:spPr>
          <a:xfrm>
            <a:off x="7576438" y="4149080"/>
            <a:ext cx="4824536" cy="2092881"/>
          </a:xfrm>
          <a:prstGeom prst="rect">
            <a:avLst/>
          </a:prstGeom>
        </p:spPr>
        <p:txBody>
          <a:bodyPr wrap="square">
            <a:spAutoFit/>
          </a:bodyPr>
          <a:lstStyle/>
          <a:p>
            <a:pPr marL="285750" indent="-285750">
              <a:spcAft>
                <a:spcPts val="1200"/>
              </a:spcAft>
              <a:buFont typeface="Arial" panose="020B0604020202020204" pitchFamily="34" charset="0"/>
              <a:buChar char="•"/>
            </a:pPr>
            <a:r>
              <a:rPr lang="en-GB" b="1" dirty="0">
                <a:solidFill>
                  <a:schemeClr val="bg1"/>
                </a:solidFill>
                <a:latin typeface="Helvetica" pitchFamily="2" charset="0"/>
              </a:rPr>
              <a:t>Blackmail/fake mugging</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Physical violence and sexual assaults </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Shaming and guilt and Isolation</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Humiliation</a:t>
            </a:r>
          </a:p>
          <a:p>
            <a:pPr marL="285750" indent="-285750">
              <a:spcAft>
                <a:spcPts val="1200"/>
              </a:spcAft>
              <a:buFont typeface="Arial" panose="020B0604020202020204" pitchFamily="34" charset="0"/>
              <a:buChar char="•"/>
            </a:pPr>
            <a:r>
              <a:rPr lang="en-GB" b="1" dirty="0">
                <a:solidFill>
                  <a:schemeClr val="bg1"/>
                </a:solidFill>
                <a:latin typeface="Helvetica" pitchFamily="2" charset="0"/>
              </a:rPr>
              <a:t>Drug addiction </a:t>
            </a:r>
          </a:p>
        </p:txBody>
      </p:sp>
      <p:sp>
        <p:nvSpPr>
          <p:cNvPr id="6" name="Rectangle 5">
            <a:extLst>
              <a:ext uri="{FF2B5EF4-FFF2-40B4-BE49-F238E27FC236}">
                <a16:creationId xmlns:a16="http://schemas.microsoft.com/office/drawing/2014/main" id="{6D20F82D-6C3F-4745-10EC-55C6E5AC2032}"/>
              </a:ext>
            </a:extLst>
          </p:cNvPr>
          <p:cNvSpPr/>
          <p:nvPr/>
        </p:nvSpPr>
        <p:spPr>
          <a:xfrm>
            <a:off x="734954" y="1835242"/>
            <a:ext cx="7366387" cy="523220"/>
          </a:xfrm>
          <a:prstGeom prst="rect">
            <a:avLst/>
          </a:prstGeom>
        </p:spPr>
        <p:txBody>
          <a:bodyPr wrap="square">
            <a:spAutoFit/>
          </a:bodyPr>
          <a:lstStyle/>
          <a:p>
            <a:r>
              <a:rPr lang="en-GB" sz="2800" b="1" dirty="0">
                <a:solidFill>
                  <a:schemeClr val="bg1"/>
                </a:solidFill>
                <a:latin typeface="Helvetica" pitchFamily="2" charset="0"/>
              </a:rPr>
              <a:t>Trapped</a:t>
            </a:r>
          </a:p>
        </p:txBody>
      </p:sp>
      <p:pic>
        <p:nvPicPr>
          <p:cNvPr id="8" name="Picture 7">
            <a:extLst>
              <a:ext uri="{FF2B5EF4-FFF2-40B4-BE49-F238E27FC236}">
                <a16:creationId xmlns:a16="http://schemas.microsoft.com/office/drawing/2014/main" id="{068BB056-A11F-FB98-81AF-D19C1009B29E}"/>
              </a:ext>
            </a:extLst>
          </p:cNvPr>
          <p:cNvPicPr>
            <a:picLocks noChangeAspect="1"/>
          </p:cNvPicPr>
          <p:nvPr/>
        </p:nvPicPr>
        <p:blipFill rotWithShape="1">
          <a:blip r:embed="rId5"/>
          <a:srcRect l="65244" t="17295" r="4357" b="29453"/>
          <a:stretch/>
        </p:blipFill>
        <p:spPr>
          <a:xfrm>
            <a:off x="199932" y="188640"/>
            <a:ext cx="1070043" cy="1027804"/>
          </a:xfrm>
          <a:prstGeom prst="rect">
            <a:avLst/>
          </a:prstGeom>
        </p:spPr>
      </p:pic>
      <p:pic>
        <p:nvPicPr>
          <p:cNvPr id="4" name="Picture 3">
            <a:extLst>
              <a:ext uri="{FF2B5EF4-FFF2-40B4-BE49-F238E27FC236}">
                <a16:creationId xmlns:a16="http://schemas.microsoft.com/office/drawing/2014/main" id="{140D06C5-0FEB-7717-FF4A-58C828344A16}"/>
              </a:ext>
            </a:extLst>
          </p:cNvPr>
          <p:cNvPicPr>
            <a:picLocks noChangeAspect="1"/>
          </p:cNvPicPr>
          <p:nvPr/>
        </p:nvPicPr>
        <p:blipFill>
          <a:blip r:embed="rId6"/>
          <a:stretch>
            <a:fillRect/>
          </a:stretch>
        </p:blipFill>
        <p:spPr>
          <a:xfrm>
            <a:off x="10920536" y="181339"/>
            <a:ext cx="1071532" cy="1037694"/>
          </a:xfrm>
          <a:prstGeom prst="rect">
            <a:avLst/>
          </a:prstGeom>
        </p:spPr>
      </p:pic>
    </p:spTree>
    <p:extLst>
      <p:ext uri="{BB962C8B-B14F-4D97-AF65-F5344CB8AC3E}">
        <p14:creationId xmlns:p14="http://schemas.microsoft.com/office/powerpoint/2010/main" val="1138722946"/>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1240F0-93E1-B12B-3AFA-439E99A8C630}"/>
              </a:ext>
            </a:extLst>
          </p:cNvPr>
          <p:cNvSpPr txBox="1"/>
          <p:nvPr/>
        </p:nvSpPr>
        <p:spPr>
          <a:xfrm>
            <a:off x="5375920" y="2060848"/>
            <a:ext cx="6264696" cy="2947345"/>
          </a:xfrm>
          <a:prstGeom prst="rect">
            <a:avLst/>
          </a:prstGeom>
          <a:noFill/>
        </p:spPr>
        <p:txBody>
          <a:bodyPr wrap="square" rtlCol="0">
            <a:spAutoFit/>
          </a:bodyPr>
          <a:lstStyle/>
          <a:p>
            <a:pPr algn="ctr">
              <a:lnSpc>
                <a:spcPct val="107000"/>
              </a:lnSpc>
              <a:spcAft>
                <a:spcPts val="800"/>
              </a:spcAft>
            </a:pPr>
            <a:r>
              <a:rPr lang="en-GB" sz="2400" b="1" dirty="0">
                <a:solidFill>
                  <a:schemeClr val="bg1"/>
                </a:solidFill>
                <a:latin typeface="Helvetica" pitchFamily="2" charset="0"/>
                <a:ea typeface="Calibri" panose="020F0502020204030204" pitchFamily="34" charset="0"/>
                <a:cs typeface="Times New Roman" panose="02020603050405020304" pitchFamily="18" charset="0"/>
              </a:rPr>
              <a:t>“The grooming’s so strong that rewards seem worth the risks. It seems better to stay away from parents and go with this “new family” that are going to look after you and provide for you...</a:t>
            </a:r>
            <a:br>
              <a:rPr lang="en-GB" sz="2400" b="1" dirty="0">
                <a:solidFill>
                  <a:schemeClr val="bg1"/>
                </a:solidFill>
                <a:latin typeface="Helvetica" pitchFamily="2" charset="0"/>
                <a:ea typeface="Calibri" panose="020F0502020204030204" pitchFamily="34" charset="0"/>
                <a:cs typeface="Times New Roman" panose="02020603050405020304" pitchFamily="18" charset="0"/>
              </a:rPr>
            </a:br>
            <a:endParaRPr lang="en-GB" sz="2400" b="1" dirty="0">
              <a:solidFill>
                <a:schemeClr val="bg1"/>
              </a:solidFill>
              <a:latin typeface="Helvetica" pitchFamily="2"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b="1" dirty="0">
                <a:solidFill>
                  <a:schemeClr val="bg1"/>
                </a:solidFill>
                <a:latin typeface="Helvetica" pitchFamily="2" charset="0"/>
                <a:ea typeface="Calibri" panose="020F0502020204030204" pitchFamily="34" charset="0"/>
                <a:cs typeface="Times New Roman" panose="02020603050405020304" pitchFamily="18" charset="0"/>
              </a:rPr>
              <a:t>…In the end, </a:t>
            </a:r>
            <a:r>
              <a:rPr lang="en-GB" sz="2400" b="1" dirty="0">
                <a:solidFill>
                  <a:srgbClr val="FFC000"/>
                </a:solidFill>
                <a:latin typeface="Helvetica" pitchFamily="2" charset="0"/>
                <a:ea typeface="Calibri" panose="020F0502020204030204" pitchFamily="34" charset="0"/>
                <a:cs typeface="Times New Roman" panose="02020603050405020304" pitchFamily="18" charset="0"/>
              </a:rPr>
              <a:t>THEY DON’T</a:t>
            </a:r>
            <a:r>
              <a:rPr lang="en-GB" sz="2400" b="1" dirty="0">
                <a:solidFill>
                  <a:schemeClr val="bg1"/>
                </a:solidFill>
                <a:latin typeface="Helvetica" pitchFamily="2" charset="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376DBA07-1298-CC20-2C66-EBC32D73CBC1}"/>
              </a:ext>
            </a:extLst>
          </p:cNvPr>
          <p:cNvPicPr>
            <a:picLocks noChangeAspect="1"/>
          </p:cNvPicPr>
          <p:nvPr/>
        </p:nvPicPr>
        <p:blipFill>
          <a:blip r:embed="rId3" cstate="print">
            <a:extLst>
              <a:ext uri="{28A0092B-C50C-407E-A947-70E740481C1C}">
                <a14:useLocalDpi xmlns:a14="http://schemas.microsoft.com/office/drawing/2010/main" val="0"/>
              </a:ext>
            </a:extLst>
          </a:blip>
          <a:srcRect t="493" b="493"/>
          <a:stretch/>
        </p:blipFill>
        <p:spPr>
          <a:xfrm>
            <a:off x="0" y="0"/>
            <a:ext cx="4644008" cy="6897351"/>
          </a:xfrm>
          <a:prstGeom prst="rect">
            <a:avLst/>
          </a:prstGeom>
        </p:spPr>
      </p:pic>
      <p:pic>
        <p:nvPicPr>
          <p:cNvPr id="7" name="Picture 6">
            <a:extLst>
              <a:ext uri="{FF2B5EF4-FFF2-40B4-BE49-F238E27FC236}">
                <a16:creationId xmlns:a16="http://schemas.microsoft.com/office/drawing/2014/main" id="{8C3D01ED-4C8E-B938-32D5-CB68E5A1B455}"/>
              </a:ext>
            </a:extLst>
          </p:cNvPr>
          <p:cNvPicPr>
            <a:picLocks noChangeAspect="1"/>
          </p:cNvPicPr>
          <p:nvPr/>
        </p:nvPicPr>
        <p:blipFill rotWithShape="1">
          <a:blip r:embed="rId4"/>
          <a:srcRect l="65244" t="17295" r="4357" b="29453"/>
          <a:stretch/>
        </p:blipFill>
        <p:spPr>
          <a:xfrm>
            <a:off x="119336" y="167488"/>
            <a:ext cx="1070043" cy="1027804"/>
          </a:xfrm>
          <a:prstGeom prst="rect">
            <a:avLst/>
          </a:prstGeom>
        </p:spPr>
      </p:pic>
      <p:sp>
        <p:nvSpPr>
          <p:cNvPr id="8" name="TextBox 7">
            <a:extLst>
              <a:ext uri="{FF2B5EF4-FFF2-40B4-BE49-F238E27FC236}">
                <a16:creationId xmlns:a16="http://schemas.microsoft.com/office/drawing/2014/main" id="{E28D1D00-E07C-2A36-1F78-E485ECF3C18E}"/>
              </a:ext>
            </a:extLst>
          </p:cNvPr>
          <p:cNvSpPr txBox="1"/>
          <p:nvPr/>
        </p:nvSpPr>
        <p:spPr>
          <a:xfrm>
            <a:off x="5447928" y="1230177"/>
            <a:ext cx="3384376" cy="532903"/>
          </a:xfrm>
          <a:prstGeom prst="rect">
            <a:avLst/>
          </a:prstGeom>
          <a:noFill/>
        </p:spPr>
        <p:txBody>
          <a:bodyPr wrap="square" rtlCol="0">
            <a:spAutoFit/>
          </a:bodyPr>
          <a:lstStyle/>
          <a:p>
            <a:pPr>
              <a:lnSpc>
                <a:spcPct val="107000"/>
              </a:lnSpc>
              <a:spcAft>
                <a:spcPts val="800"/>
              </a:spcAft>
            </a:pPr>
            <a:r>
              <a:rPr lang="en-GB" sz="2800" b="1" dirty="0">
                <a:solidFill>
                  <a:schemeClr val="bg1"/>
                </a:solidFill>
                <a:latin typeface="Helvetica" pitchFamily="2" charset="0"/>
                <a:ea typeface="Calibri" panose="020F0502020204030204" pitchFamily="34" charset="0"/>
                <a:cs typeface="Times New Roman" panose="02020603050405020304" pitchFamily="18" charset="0"/>
              </a:rPr>
              <a:t>A victim’s quote</a:t>
            </a:r>
            <a:endParaRPr lang="en-GB" sz="2000" b="1" dirty="0">
              <a:solidFill>
                <a:schemeClr val="bg1"/>
              </a:solidFill>
              <a:latin typeface="Helvetica" pitchFamily="2"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F3FDFAD-FEA7-B661-C31A-DB737FA49273}"/>
              </a:ext>
            </a:extLst>
          </p:cNvPr>
          <p:cNvSpPr txBox="1"/>
          <p:nvPr/>
        </p:nvSpPr>
        <p:spPr>
          <a:xfrm>
            <a:off x="263352" y="6077326"/>
            <a:ext cx="11665296" cy="537263"/>
          </a:xfrm>
          <a:prstGeom prst="rect">
            <a:avLst/>
          </a:prstGeom>
          <a:noFill/>
        </p:spPr>
        <p:txBody>
          <a:bodyPr wrap="square" rtlCol="0">
            <a:spAutoFit/>
          </a:bodyPr>
          <a:lstStyle/>
          <a:p>
            <a:pPr algn="ctr">
              <a:lnSpc>
                <a:spcPct val="107000"/>
              </a:lnSpc>
              <a:spcAft>
                <a:spcPts val="800"/>
              </a:spcAft>
            </a:pPr>
            <a:r>
              <a:rPr lang="en-GB" sz="2800" b="1" dirty="0">
                <a:solidFill>
                  <a:schemeClr val="bg1"/>
                </a:solidFill>
                <a:latin typeface="Helvetica" pitchFamily="2" charset="0"/>
                <a:ea typeface="Calibri" panose="020F0502020204030204" pitchFamily="34" charset="0"/>
                <a:cs typeface="Times New Roman" panose="02020603050405020304" pitchFamily="18" charset="0"/>
              </a:rPr>
              <a:t>It’s grooming | it’s child trafficking | it’s child criminal exploitation.</a:t>
            </a:r>
          </a:p>
        </p:txBody>
      </p:sp>
      <p:pic>
        <p:nvPicPr>
          <p:cNvPr id="3" name="Picture 2">
            <a:extLst>
              <a:ext uri="{FF2B5EF4-FFF2-40B4-BE49-F238E27FC236}">
                <a16:creationId xmlns:a16="http://schemas.microsoft.com/office/drawing/2014/main" id="{CEA3C9DB-42DF-B410-4809-0D963EE7843F}"/>
              </a:ext>
            </a:extLst>
          </p:cNvPr>
          <p:cNvPicPr>
            <a:picLocks noChangeAspect="1"/>
          </p:cNvPicPr>
          <p:nvPr/>
        </p:nvPicPr>
        <p:blipFill>
          <a:blip r:embed="rId5"/>
          <a:stretch>
            <a:fillRect/>
          </a:stretch>
        </p:blipFill>
        <p:spPr>
          <a:xfrm>
            <a:off x="10863394" y="163679"/>
            <a:ext cx="1065253" cy="1031614"/>
          </a:xfrm>
          <a:prstGeom prst="rect">
            <a:avLst/>
          </a:prstGeom>
        </p:spPr>
      </p:pic>
    </p:spTree>
    <p:extLst>
      <p:ext uri="{BB962C8B-B14F-4D97-AF65-F5344CB8AC3E}">
        <p14:creationId xmlns:p14="http://schemas.microsoft.com/office/powerpoint/2010/main" val="4221752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976161" y="397653"/>
            <a:ext cx="8229600" cy="734101"/>
          </a:xfrm>
        </p:spPr>
        <p:txBody>
          <a:bodyPr>
            <a:normAutofit/>
          </a:bodyPr>
          <a:lstStyle/>
          <a:p>
            <a:r>
              <a:rPr lang="en-GB" sz="3600" b="1" dirty="0">
                <a:solidFill>
                  <a:schemeClr val="bg1"/>
                </a:solidFill>
                <a:latin typeface="Helvetica" pitchFamily="2" charset="0"/>
              </a:rPr>
              <a:t>Spotting the signs of exploitation</a:t>
            </a:r>
          </a:p>
        </p:txBody>
      </p:sp>
      <p:sp>
        <p:nvSpPr>
          <p:cNvPr id="3" name="Rounded Rectangle 2">
            <a:extLst>
              <a:ext uri="{FF2B5EF4-FFF2-40B4-BE49-F238E27FC236}">
                <a16:creationId xmlns:a16="http://schemas.microsoft.com/office/drawing/2014/main" id="{CEC9275C-B926-4A21-AC23-CCCEB1B5AC37}"/>
              </a:ext>
            </a:extLst>
          </p:cNvPr>
          <p:cNvSpPr/>
          <p:nvPr/>
        </p:nvSpPr>
        <p:spPr>
          <a:xfrm>
            <a:off x="767408" y="1412776"/>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Do you feel unsafe right now? Are you afraid something bad is going to happen very soon?</a:t>
            </a:r>
          </a:p>
        </p:txBody>
      </p:sp>
      <p:sp>
        <p:nvSpPr>
          <p:cNvPr id="5" name="Rounded Rectangle 4">
            <a:extLst>
              <a:ext uri="{FF2B5EF4-FFF2-40B4-BE49-F238E27FC236}">
                <a16:creationId xmlns:a16="http://schemas.microsoft.com/office/drawing/2014/main" id="{340D12C4-EAA3-9E1A-693D-2C7BEE8923D1}"/>
              </a:ext>
            </a:extLst>
          </p:cNvPr>
          <p:cNvSpPr/>
          <p:nvPr/>
        </p:nvSpPr>
        <p:spPr>
          <a:xfrm>
            <a:off x="3533377" y="142070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Have you been asked to do something illegal, or that seems wrong, but you feel you can't say no to?</a:t>
            </a:r>
          </a:p>
        </p:txBody>
      </p:sp>
      <p:sp>
        <p:nvSpPr>
          <p:cNvPr id="7" name="Rounded Rectangle 6">
            <a:extLst>
              <a:ext uri="{FF2B5EF4-FFF2-40B4-BE49-F238E27FC236}">
                <a16:creationId xmlns:a16="http://schemas.microsoft.com/office/drawing/2014/main" id="{A363B782-6AD2-CF64-5F2B-298042061D26}"/>
              </a:ext>
            </a:extLst>
          </p:cNvPr>
          <p:cNvSpPr/>
          <p:nvPr/>
        </p:nvSpPr>
        <p:spPr>
          <a:xfrm>
            <a:off x="6299346" y="142070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Do you feel like you have no choice but to keep doing something you don’t want to do, due to pressure or threats?</a:t>
            </a:r>
          </a:p>
        </p:txBody>
      </p:sp>
      <p:sp>
        <p:nvSpPr>
          <p:cNvPr id="8" name="Rounded Rectangle 7">
            <a:extLst>
              <a:ext uri="{FF2B5EF4-FFF2-40B4-BE49-F238E27FC236}">
                <a16:creationId xmlns:a16="http://schemas.microsoft.com/office/drawing/2014/main" id="{199EB263-5CDB-DE99-1C5E-5EC2B1B59325}"/>
              </a:ext>
            </a:extLst>
          </p:cNvPr>
          <p:cNvSpPr/>
          <p:nvPr/>
        </p:nvSpPr>
        <p:spPr>
          <a:xfrm>
            <a:off x="767408" y="3852156"/>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Has anyone promised you something (like money, a job, or gifts) in exchange for doing something that makes you uncomfortable?</a:t>
            </a:r>
          </a:p>
        </p:txBody>
      </p:sp>
      <p:sp>
        <p:nvSpPr>
          <p:cNvPr id="9" name="Rounded Rectangle 8">
            <a:extLst>
              <a:ext uri="{FF2B5EF4-FFF2-40B4-BE49-F238E27FC236}">
                <a16:creationId xmlns:a16="http://schemas.microsoft.com/office/drawing/2014/main" id="{7ED8FA8A-F40A-B818-6389-1F0BECFBB20C}"/>
              </a:ext>
            </a:extLst>
          </p:cNvPr>
          <p:cNvSpPr/>
          <p:nvPr/>
        </p:nvSpPr>
        <p:spPr>
          <a:xfrm>
            <a:off x="3533377" y="3860082"/>
            <a:ext cx="2581571" cy="223321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Has someone made it difficult for you to stay in contact with friends and family, or pressured you to lie or keep secrets?</a:t>
            </a:r>
          </a:p>
        </p:txBody>
      </p:sp>
      <p:pic>
        <p:nvPicPr>
          <p:cNvPr id="12" name="Picture 11">
            <a:extLst>
              <a:ext uri="{FF2B5EF4-FFF2-40B4-BE49-F238E27FC236}">
                <a16:creationId xmlns:a16="http://schemas.microsoft.com/office/drawing/2014/main" id="{60892E3B-577D-B242-B16F-4CC7BD56D020}"/>
              </a:ext>
              <a:ext uri="{C183D7F6-B498-43B3-948B-1728B52AA6E4}">
                <adec:decorative xmlns:adec="http://schemas.microsoft.com/office/drawing/2017/decorative" val="1"/>
              </a:ext>
            </a:extLst>
          </p:cNvPr>
          <p:cNvPicPr>
            <a:picLocks noChangeAspect="1"/>
          </p:cNvPicPr>
          <p:nvPr/>
        </p:nvPicPr>
        <p:blipFill rotWithShape="1">
          <a:blip r:embed="rId3"/>
          <a:srcRect l="65244" t="17295" r="4357" b="29453"/>
          <a:stretch/>
        </p:blipFill>
        <p:spPr>
          <a:xfrm>
            <a:off x="119336" y="117326"/>
            <a:ext cx="1070043" cy="1027804"/>
          </a:xfrm>
          <a:prstGeom prst="rect">
            <a:avLst/>
          </a:prstGeom>
        </p:spPr>
      </p:pic>
      <p:pic>
        <p:nvPicPr>
          <p:cNvPr id="2" name="Picture 1">
            <a:extLst>
              <a:ext uri="{FF2B5EF4-FFF2-40B4-BE49-F238E27FC236}">
                <a16:creationId xmlns:a16="http://schemas.microsoft.com/office/drawing/2014/main" id="{292D5919-1183-B6D8-9A08-B788B5EE82CB}"/>
              </a:ext>
            </a:extLst>
          </p:cNvPr>
          <p:cNvPicPr>
            <a:picLocks noChangeAspect="1"/>
          </p:cNvPicPr>
          <p:nvPr/>
        </p:nvPicPr>
        <p:blipFill>
          <a:blip r:embed="rId4"/>
          <a:stretch>
            <a:fillRect/>
          </a:stretch>
        </p:blipFill>
        <p:spPr>
          <a:xfrm>
            <a:off x="10992543" y="125595"/>
            <a:ext cx="1080999" cy="1046862"/>
          </a:xfrm>
          <a:prstGeom prst="rect">
            <a:avLst/>
          </a:prstGeom>
        </p:spPr>
      </p:pic>
    </p:spTree>
    <p:extLst>
      <p:ext uri="{BB962C8B-B14F-4D97-AF65-F5344CB8AC3E}">
        <p14:creationId xmlns:p14="http://schemas.microsoft.com/office/powerpoint/2010/main" val="418318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Shape 182"/>
        <p:cNvGrpSpPr/>
        <p:nvPr/>
      </p:nvGrpSpPr>
      <p:grpSpPr>
        <a:xfrm>
          <a:off x="0" y="0"/>
          <a:ext cx="0" cy="0"/>
          <a:chOff x="0" y="0"/>
          <a:chExt cx="0" cy="0"/>
        </a:xfrm>
      </p:grpSpPr>
      <p:sp>
        <p:nvSpPr>
          <p:cNvPr id="184" name="Google Shape;184;p1"/>
          <p:cNvSpPr txBox="1"/>
          <p:nvPr/>
        </p:nvSpPr>
        <p:spPr>
          <a:xfrm>
            <a:off x="5447928" y="1103270"/>
            <a:ext cx="225000" cy="300052"/>
          </a:xfrm>
          <a:prstGeom prst="rect">
            <a:avLst/>
          </a:prstGeom>
          <a:noFill/>
          <a:ln>
            <a:noFill/>
          </a:ln>
        </p:spPr>
        <p:txBody>
          <a:bodyPr spcFirstLastPara="1" wrap="square" lIns="68569" tIns="34275" rIns="68569" bIns="34275" anchor="t" anchorCtr="0">
            <a:spAutoFit/>
          </a:bodyPr>
          <a:lstStyle/>
          <a:p>
            <a:pPr>
              <a:buClr>
                <a:srgbClr val="000000"/>
              </a:buClr>
              <a:buSzPts val="2000"/>
            </a:pPr>
            <a:r>
              <a:rPr lang="en-GB" sz="1500" b="1">
                <a:solidFill>
                  <a:schemeClr val="dk1"/>
                </a:solidFill>
                <a:latin typeface="Calibri"/>
                <a:ea typeface="Calibri"/>
                <a:cs typeface="Calibri"/>
                <a:sym typeface="Calibri"/>
              </a:rPr>
              <a:t>  </a:t>
            </a:r>
            <a:endParaRPr sz="1500" b="1">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BB48311-CFA3-CDB0-4574-C6EBD0584BC8}"/>
              </a:ext>
            </a:extLst>
          </p:cNvPr>
          <p:cNvSpPr txBox="1"/>
          <p:nvPr/>
        </p:nvSpPr>
        <p:spPr>
          <a:xfrm>
            <a:off x="5939780" y="1916832"/>
            <a:ext cx="5021349" cy="2375137"/>
          </a:xfrm>
          <a:prstGeom prst="rect">
            <a:avLst/>
          </a:prstGeom>
          <a:noFill/>
        </p:spPr>
        <p:txBody>
          <a:bodyPr wrap="square" rtlCol="0">
            <a:spAutoFit/>
          </a:bodyPr>
          <a:lstStyle/>
          <a:p>
            <a:pPr marL="285750" indent="-285750">
              <a:lnSpc>
                <a:spcPct val="120000"/>
              </a:lnSpc>
              <a:spcAft>
                <a:spcPts val="1200"/>
              </a:spcAft>
              <a:buClr>
                <a:schemeClr val="lt1"/>
              </a:buClr>
              <a:buSzPts val="1800"/>
              <a:buFont typeface="Arial" panose="020B0604020202020204" pitchFamily="34" charset="0"/>
              <a:buChar char="•"/>
            </a:pPr>
            <a:r>
              <a:rPr lang="en-GB" b="1" dirty="0">
                <a:solidFill>
                  <a:schemeClr val="bg1"/>
                </a:solidFill>
                <a:latin typeface="Helvetica" pitchFamily="2" charset="0"/>
                <a:ea typeface="Calibri"/>
                <a:cs typeface="Calibri"/>
                <a:sym typeface="Calibri"/>
              </a:rPr>
              <a:t>Some of the content we discuss may be distressing.</a:t>
            </a:r>
          </a:p>
          <a:p>
            <a:pPr marL="285750" indent="-285750">
              <a:lnSpc>
                <a:spcPct val="120000"/>
              </a:lnSpc>
              <a:spcAft>
                <a:spcPts val="1200"/>
              </a:spcAft>
              <a:buClr>
                <a:schemeClr val="lt1"/>
              </a:buClr>
              <a:buSzPts val="1800"/>
              <a:buFont typeface="Arial" panose="020B0604020202020204" pitchFamily="34" charset="0"/>
              <a:buChar char="•"/>
            </a:pPr>
            <a:r>
              <a:rPr lang="en-GB" b="1" dirty="0">
                <a:solidFill>
                  <a:schemeClr val="bg1"/>
                </a:solidFill>
                <a:latin typeface="Helvetica" pitchFamily="2" charset="0"/>
                <a:ea typeface="Calibri"/>
                <a:cs typeface="Calibri"/>
                <a:sym typeface="Calibri"/>
              </a:rPr>
              <a:t>Look after your own emotional wellbeing.</a:t>
            </a:r>
            <a:endParaRPr lang="en-GB" b="1" dirty="0">
              <a:solidFill>
                <a:schemeClr val="bg1"/>
              </a:solidFill>
              <a:latin typeface="Helvetica" pitchFamily="2" charset="0"/>
              <a:ea typeface="Arial"/>
              <a:cs typeface="Arial"/>
              <a:sym typeface="Arial"/>
            </a:endParaRPr>
          </a:p>
          <a:p>
            <a:pPr marL="285750" indent="-285750">
              <a:lnSpc>
                <a:spcPct val="120000"/>
              </a:lnSpc>
              <a:spcAft>
                <a:spcPts val="1200"/>
              </a:spcAft>
              <a:buClr>
                <a:schemeClr val="lt1"/>
              </a:buClr>
              <a:buSzPts val="1800"/>
              <a:buFont typeface="Arial" panose="020B0604020202020204" pitchFamily="34" charset="0"/>
              <a:buChar char="•"/>
            </a:pPr>
            <a:r>
              <a:rPr lang="en-GB" b="1" dirty="0">
                <a:solidFill>
                  <a:schemeClr val="bg1"/>
                </a:solidFill>
                <a:latin typeface="Helvetica" pitchFamily="2" charset="0"/>
                <a:ea typeface="Calibri"/>
                <a:cs typeface="Calibri"/>
                <a:sym typeface="Calibri"/>
              </a:rPr>
              <a:t>If you want to leave, please do, BUT talk to a staff member or  find someone to offer support before leaving here today.</a:t>
            </a:r>
          </a:p>
        </p:txBody>
      </p:sp>
      <p:pic>
        <p:nvPicPr>
          <p:cNvPr id="7" name="Picture 6" descr="A yellow triangle sign with a exclamation mark&#10;&#10;AI-generated content may be incorrect.">
            <a:extLst>
              <a:ext uri="{FF2B5EF4-FFF2-40B4-BE49-F238E27FC236}">
                <a16:creationId xmlns:a16="http://schemas.microsoft.com/office/drawing/2014/main" id="{C9F09D39-E75F-8B28-F692-B7414BFEE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871" y="1556792"/>
            <a:ext cx="4029130" cy="3556108"/>
          </a:xfrm>
          <a:prstGeom prst="rect">
            <a:avLst/>
          </a:prstGeom>
        </p:spPr>
      </p:pic>
      <p:pic>
        <p:nvPicPr>
          <p:cNvPr id="8" name="Picture 7">
            <a:extLst>
              <a:ext uri="{FF2B5EF4-FFF2-40B4-BE49-F238E27FC236}">
                <a16:creationId xmlns:a16="http://schemas.microsoft.com/office/drawing/2014/main" id="{75B2EC0B-8F6E-4F66-635C-438FA3518EAE}"/>
              </a:ext>
            </a:extLst>
          </p:cNvPr>
          <p:cNvPicPr>
            <a:picLocks noChangeAspect="1"/>
          </p:cNvPicPr>
          <p:nvPr/>
        </p:nvPicPr>
        <p:blipFill rotWithShape="1">
          <a:blip r:embed="rId4"/>
          <a:srcRect l="65244" t="17295" r="4357" b="29453"/>
          <a:stretch/>
        </p:blipFill>
        <p:spPr>
          <a:xfrm>
            <a:off x="153189" y="75060"/>
            <a:ext cx="1070043" cy="1027804"/>
          </a:xfrm>
          <a:prstGeom prst="rect">
            <a:avLst/>
          </a:prstGeom>
        </p:spPr>
      </p:pic>
      <p:pic>
        <p:nvPicPr>
          <p:cNvPr id="3" name="Picture 2">
            <a:extLst>
              <a:ext uri="{FF2B5EF4-FFF2-40B4-BE49-F238E27FC236}">
                <a16:creationId xmlns:a16="http://schemas.microsoft.com/office/drawing/2014/main" id="{6213D2D7-184D-9706-BD4F-0AECF85BE69A}"/>
              </a:ext>
            </a:extLst>
          </p:cNvPr>
          <p:cNvPicPr>
            <a:picLocks noChangeAspect="1"/>
          </p:cNvPicPr>
          <p:nvPr/>
        </p:nvPicPr>
        <p:blipFill>
          <a:blip r:embed="rId5"/>
          <a:stretch>
            <a:fillRect/>
          </a:stretch>
        </p:blipFill>
        <p:spPr>
          <a:xfrm>
            <a:off x="11064552" y="131535"/>
            <a:ext cx="977572" cy="9467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1343472" y="3630215"/>
            <a:ext cx="1224136" cy="461665"/>
          </a:xfrm>
          <a:prstGeom prst="rect">
            <a:avLst/>
          </a:prstGeom>
          <a:noFill/>
        </p:spPr>
        <p:txBody>
          <a:bodyPr wrap="square" rtlCol="0">
            <a:spAutoFit/>
          </a:bodyPr>
          <a:lstStyle/>
          <a:p>
            <a:pPr algn="ctr"/>
            <a:r>
              <a:rPr lang="en-GB" sz="2400" b="1" dirty="0">
                <a:solidFill>
                  <a:schemeClr val="bg1"/>
                </a:solidFill>
              </a:rPr>
              <a:t>Act</a:t>
            </a:r>
          </a:p>
        </p:txBody>
      </p:sp>
      <p:sp>
        <p:nvSpPr>
          <p:cNvPr id="2" name="TextBox 1"/>
          <p:cNvSpPr txBox="1"/>
          <p:nvPr/>
        </p:nvSpPr>
        <p:spPr>
          <a:xfrm>
            <a:off x="5303912" y="685128"/>
            <a:ext cx="2404795" cy="461665"/>
          </a:xfrm>
          <a:prstGeom prst="rect">
            <a:avLst/>
          </a:prstGeom>
          <a:noFill/>
        </p:spPr>
        <p:txBody>
          <a:bodyPr wrap="square" rtlCol="0">
            <a:spAutoFit/>
          </a:bodyPr>
          <a:lstStyle/>
          <a:p>
            <a:r>
              <a:rPr lang="en-GB" sz="2400" b="1" dirty="0">
                <a:solidFill>
                  <a:schemeClr val="bg1"/>
                </a:solidFill>
                <a:latin typeface="Helvetica" pitchFamily="2" charset="0"/>
              </a:rPr>
              <a:t>Act or Ignore </a:t>
            </a:r>
            <a:endParaRPr lang="en-GB" sz="1000" b="1" dirty="0">
              <a:solidFill>
                <a:schemeClr val="bg1"/>
              </a:solidFill>
              <a:latin typeface="Helvetica" pitchFamily="2" charset="0"/>
            </a:endParaRPr>
          </a:p>
        </p:txBody>
      </p:sp>
      <p:sp>
        <p:nvSpPr>
          <p:cNvPr id="7" name="TextBox 6">
            <a:extLst>
              <a:ext uri="{FF2B5EF4-FFF2-40B4-BE49-F238E27FC236}">
                <a16:creationId xmlns:a16="http://schemas.microsoft.com/office/drawing/2014/main" id="{97A07089-3436-41ED-8731-3604B3E1E9CF}"/>
              </a:ext>
            </a:extLst>
          </p:cNvPr>
          <p:cNvSpPr txBox="1"/>
          <p:nvPr/>
        </p:nvSpPr>
        <p:spPr>
          <a:xfrm>
            <a:off x="1343472" y="1871525"/>
            <a:ext cx="4104456" cy="830997"/>
          </a:xfrm>
          <a:prstGeom prst="rect">
            <a:avLst/>
          </a:prstGeom>
          <a:noFill/>
        </p:spPr>
        <p:txBody>
          <a:bodyPr wrap="square" rtlCol="0">
            <a:spAutoFit/>
          </a:bodyPr>
          <a:lstStyle/>
          <a:p>
            <a:pPr algn="ctr"/>
            <a:r>
              <a:rPr lang="en-GB" sz="2400" b="1" dirty="0">
                <a:solidFill>
                  <a:schemeClr val="bg1"/>
                </a:solidFill>
              </a:rPr>
              <a:t>Choose one side of the room to move to in each scenario. </a:t>
            </a:r>
          </a:p>
        </p:txBody>
      </p:sp>
      <p:cxnSp>
        <p:nvCxnSpPr>
          <p:cNvPr id="5" name="Straight Arrow Connector 4">
            <a:extLst>
              <a:ext uri="{FF2B5EF4-FFF2-40B4-BE49-F238E27FC236}">
                <a16:creationId xmlns:a16="http://schemas.microsoft.com/office/drawing/2014/main" id="{B982889A-D99A-AAC1-2EB8-223CDD2FCA33}"/>
              </a:ext>
            </a:extLst>
          </p:cNvPr>
          <p:cNvCxnSpPr>
            <a:cxnSpLocks/>
          </p:cNvCxnSpPr>
          <p:nvPr/>
        </p:nvCxnSpPr>
        <p:spPr>
          <a:xfrm>
            <a:off x="2898962" y="3861048"/>
            <a:ext cx="6691705" cy="0"/>
          </a:xfrm>
          <a:prstGeom prst="straightConnector1">
            <a:avLst/>
          </a:prstGeom>
          <a:ln w="76200">
            <a:solidFill>
              <a:srgbClr val="FFC000"/>
            </a:solidFill>
            <a:headEnd type="triangle"/>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0E199751-8B5E-A16F-45BF-1A9A8567F43D}"/>
              </a:ext>
            </a:extLst>
          </p:cNvPr>
          <p:cNvPicPr>
            <a:picLocks noChangeAspect="1"/>
          </p:cNvPicPr>
          <p:nvPr/>
        </p:nvPicPr>
        <p:blipFill rotWithShape="1">
          <a:blip r:embed="rId3"/>
          <a:srcRect l="65244" t="17295" r="4357" b="29453"/>
          <a:stretch/>
        </p:blipFill>
        <p:spPr>
          <a:xfrm>
            <a:off x="273429" y="118989"/>
            <a:ext cx="1070043" cy="1027804"/>
          </a:xfrm>
          <a:prstGeom prst="rect">
            <a:avLst/>
          </a:prstGeom>
        </p:spPr>
      </p:pic>
      <p:sp>
        <p:nvSpPr>
          <p:cNvPr id="11" name="TextBox 10">
            <a:extLst>
              <a:ext uri="{FF2B5EF4-FFF2-40B4-BE49-F238E27FC236}">
                <a16:creationId xmlns:a16="http://schemas.microsoft.com/office/drawing/2014/main" id="{224ED708-8237-2B80-97CB-FA5A700FD607}"/>
              </a:ext>
            </a:extLst>
          </p:cNvPr>
          <p:cNvSpPr txBox="1"/>
          <p:nvPr/>
        </p:nvSpPr>
        <p:spPr>
          <a:xfrm>
            <a:off x="9922021" y="3599259"/>
            <a:ext cx="1224136" cy="461665"/>
          </a:xfrm>
          <a:prstGeom prst="rect">
            <a:avLst/>
          </a:prstGeom>
          <a:noFill/>
        </p:spPr>
        <p:txBody>
          <a:bodyPr wrap="square" rtlCol="0">
            <a:spAutoFit/>
          </a:bodyPr>
          <a:lstStyle/>
          <a:p>
            <a:pPr algn="ctr"/>
            <a:r>
              <a:rPr lang="en-GB" sz="2400" b="1" dirty="0">
                <a:solidFill>
                  <a:schemeClr val="bg1"/>
                </a:solidFill>
              </a:rPr>
              <a:t>Ignore</a:t>
            </a:r>
          </a:p>
        </p:txBody>
      </p:sp>
      <p:sp>
        <p:nvSpPr>
          <p:cNvPr id="12" name="TextBox 11">
            <a:extLst>
              <a:ext uri="{FF2B5EF4-FFF2-40B4-BE49-F238E27FC236}">
                <a16:creationId xmlns:a16="http://schemas.microsoft.com/office/drawing/2014/main" id="{C97D260D-A7B1-CE77-9A39-F788BEF5E5F8}"/>
              </a:ext>
            </a:extLst>
          </p:cNvPr>
          <p:cNvSpPr txBox="1"/>
          <p:nvPr/>
        </p:nvSpPr>
        <p:spPr>
          <a:xfrm>
            <a:off x="4007768" y="4653136"/>
            <a:ext cx="4680521" cy="1200329"/>
          </a:xfrm>
          <a:prstGeom prst="rect">
            <a:avLst/>
          </a:prstGeom>
          <a:noFill/>
        </p:spPr>
        <p:txBody>
          <a:bodyPr wrap="square" rtlCol="0">
            <a:spAutoFit/>
          </a:bodyPr>
          <a:lstStyle/>
          <a:p>
            <a:pPr algn="ctr"/>
            <a:r>
              <a:rPr lang="en-GB" sz="7200" b="1" dirty="0">
                <a:solidFill>
                  <a:schemeClr val="bg1"/>
                </a:solidFill>
              </a:rPr>
              <a:t>Be </a:t>
            </a:r>
            <a:r>
              <a:rPr lang="en-GB" sz="7200" b="1" dirty="0">
                <a:solidFill>
                  <a:srgbClr val="FFC000"/>
                </a:solidFill>
              </a:rPr>
              <a:t>honest</a:t>
            </a:r>
            <a:r>
              <a:rPr lang="en-GB" sz="7200" b="1" dirty="0">
                <a:solidFill>
                  <a:schemeClr val="bg1"/>
                </a:solidFill>
              </a:rPr>
              <a:t>!</a:t>
            </a:r>
          </a:p>
        </p:txBody>
      </p:sp>
      <p:sp>
        <p:nvSpPr>
          <p:cNvPr id="13" name="TextBox 12">
            <a:extLst>
              <a:ext uri="{FF2B5EF4-FFF2-40B4-BE49-F238E27FC236}">
                <a16:creationId xmlns:a16="http://schemas.microsoft.com/office/drawing/2014/main" id="{DEF84207-D573-DCCC-9A7B-49864E28DA39}"/>
              </a:ext>
            </a:extLst>
          </p:cNvPr>
          <p:cNvSpPr txBox="1"/>
          <p:nvPr/>
        </p:nvSpPr>
        <p:spPr>
          <a:xfrm>
            <a:off x="6816080" y="1868949"/>
            <a:ext cx="4104456" cy="830997"/>
          </a:xfrm>
          <a:prstGeom prst="rect">
            <a:avLst/>
          </a:prstGeom>
          <a:noFill/>
        </p:spPr>
        <p:txBody>
          <a:bodyPr wrap="square" rtlCol="0">
            <a:spAutoFit/>
          </a:bodyPr>
          <a:lstStyle/>
          <a:p>
            <a:pPr algn="ctr"/>
            <a:r>
              <a:rPr lang="en-GB" sz="2400" b="1" dirty="0">
                <a:solidFill>
                  <a:schemeClr val="bg1"/>
                </a:solidFill>
              </a:rPr>
              <a:t>You’re welcome to change sides at any point.</a:t>
            </a:r>
          </a:p>
        </p:txBody>
      </p:sp>
      <p:pic>
        <p:nvPicPr>
          <p:cNvPr id="4" name="Picture 3">
            <a:extLst>
              <a:ext uri="{FF2B5EF4-FFF2-40B4-BE49-F238E27FC236}">
                <a16:creationId xmlns:a16="http://schemas.microsoft.com/office/drawing/2014/main" id="{676E6FEF-DC90-37AD-968C-EB02E83E8119}"/>
              </a:ext>
            </a:extLst>
          </p:cNvPr>
          <p:cNvPicPr>
            <a:picLocks noChangeAspect="1"/>
          </p:cNvPicPr>
          <p:nvPr/>
        </p:nvPicPr>
        <p:blipFill>
          <a:blip r:embed="rId4"/>
          <a:stretch>
            <a:fillRect/>
          </a:stretch>
        </p:blipFill>
        <p:spPr>
          <a:xfrm>
            <a:off x="10857251" y="118990"/>
            <a:ext cx="1061319" cy="1027804"/>
          </a:xfrm>
          <a:prstGeom prst="rect">
            <a:avLst/>
          </a:prstGeom>
        </p:spPr>
      </p:pic>
    </p:spTree>
    <p:extLst>
      <p:ext uri="{BB962C8B-B14F-4D97-AF65-F5344CB8AC3E}">
        <p14:creationId xmlns:p14="http://schemas.microsoft.com/office/powerpoint/2010/main" val="2351023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BB135-BF04-44F2-7BA3-175096A48542}"/>
              </a:ext>
              <a:ext uri="{C183D7F6-B498-43B3-948B-1728B52AA6E4}">
                <adec:decorative xmlns:adec="http://schemas.microsoft.com/office/drawing/2017/decorative" val="1"/>
              </a:ext>
            </a:extLst>
          </p:cNvPr>
          <p:cNvPicPr>
            <a:picLocks noChangeAspect="1"/>
          </p:cNvPicPr>
          <p:nvPr/>
        </p:nvPicPr>
        <p:blipFill rotWithShape="1">
          <a:blip r:embed="rId4"/>
          <a:srcRect l="65244" t="17295" r="4357" b="29453"/>
          <a:stretch/>
        </p:blipFill>
        <p:spPr>
          <a:xfrm>
            <a:off x="232386" y="179158"/>
            <a:ext cx="1070043" cy="1027804"/>
          </a:xfrm>
          <a:prstGeom prst="rect">
            <a:avLst/>
          </a:prstGeom>
        </p:spPr>
      </p:pic>
      <p:sp>
        <p:nvSpPr>
          <p:cNvPr id="9" name="Rounded Rectangle 8">
            <a:extLst>
              <a:ext uri="{FF2B5EF4-FFF2-40B4-BE49-F238E27FC236}">
                <a16:creationId xmlns:a16="http://schemas.microsoft.com/office/drawing/2014/main" id="{239B8286-5DE8-6D13-3CFF-39D503867AEF}"/>
              </a:ext>
            </a:extLst>
          </p:cNvPr>
          <p:cNvSpPr/>
          <p:nvPr/>
        </p:nvSpPr>
        <p:spPr>
          <a:xfrm>
            <a:off x="767408" y="1556792"/>
            <a:ext cx="3390922" cy="3838641"/>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br>
            <a: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t>You notice one of your friendship group has a new mobile phone, that they haven’t given you the number for. They seem a lot busier and have much less time to see you.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t>You notice they hang out with different people, who aren’t in school. </a:t>
            </a:r>
          </a:p>
        </p:txBody>
      </p:sp>
      <p:sp>
        <p:nvSpPr>
          <p:cNvPr id="10" name="Rounded Rectangle 9">
            <a:extLst>
              <a:ext uri="{FF2B5EF4-FFF2-40B4-BE49-F238E27FC236}">
                <a16:creationId xmlns:a16="http://schemas.microsoft.com/office/drawing/2014/main" id="{83C4C8FD-C807-8866-E484-F8CA353A2240}"/>
              </a:ext>
            </a:extLst>
          </p:cNvPr>
          <p:cNvSpPr/>
          <p:nvPr/>
        </p:nvSpPr>
        <p:spPr>
          <a:xfrm>
            <a:off x="4400539" y="1570416"/>
            <a:ext cx="3390922" cy="3838641"/>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t>Recently, a girl in your friendship group has been missing quite a bit of school. </a:t>
            </a:r>
            <a:b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br>
            <a:b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br>
            <a: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t>When they are at school, they are sometimes collected by a man, driving a car who you know is not a family member. </a:t>
            </a:r>
          </a:p>
        </p:txBody>
      </p:sp>
      <p:sp>
        <p:nvSpPr>
          <p:cNvPr id="11" name="Rounded Rectangle 10">
            <a:extLst>
              <a:ext uri="{FF2B5EF4-FFF2-40B4-BE49-F238E27FC236}">
                <a16:creationId xmlns:a16="http://schemas.microsoft.com/office/drawing/2014/main" id="{04DF0A45-BABD-12A8-FC2F-A62AD62E904D}"/>
              </a:ext>
            </a:extLst>
          </p:cNvPr>
          <p:cNvSpPr/>
          <p:nvPr/>
        </p:nvSpPr>
        <p:spPr>
          <a:xfrm>
            <a:off x="8033670" y="1570416"/>
            <a:ext cx="3390922" cy="3838641"/>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t>A friend of yours had a message on Insta asking them to hold on to a bag.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41414"/>
                </a:solidFill>
                <a:effectLst/>
                <a:uLnTx/>
                <a:uFillTx/>
                <a:latin typeface="Helvetica" pitchFamily="2" charset="0"/>
                <a:ea typeface="+mn-ea"/>
                <a:cs typeface="+mn-cs"/>
              </a:rPr>
              <a:t>The person messaging said they’d give your friend some cash once they get it back as long as it’s kept secret.</a:t>
            </a:r>
          </a:p>
        </p:txBody>
      </p:sp>
      <p:sp>
        <p:nvSpPr>
          <p:cNvPr id="13" name="TextBox 12">
            <a:extLst>
              <a:ext uri="{FF2B5EF4-FFF2-40B4-BE49-F238E27FC236}">
                <a16:creationId xmlns:a16="http://schemas.microsoft.com/office/drawing/2014/main" id="{E86DC6DE-7644-5C22-CAE4-A31C4D05782A}"/>
              </a:ext>
            </a:extLst>
          </p:cNvPr>
          <p:cNvSpPr txBox="1"/>
          <p:nvPr/>
        </p:nvSpPr>
        <p:spPr>
          <a:xfrm>
            <a:off x="1194657" y="5952851"/>
            <a:ext cx="12241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Act</a:t>
            </a:r>
          </a:p>
        </p:txBody>
      </p:sp>
      <p:cxnSp>
        <p:nvCxnSpPr>
          <p:cNvPr id="14" name="Straight Arrow Connector 13">
            <a:extLst>
              <a:ext uri="{FF2B5EF4-FFF2-40B4-BE49-F238E27FC236}">
                <a16:creationId xmlns:a16="http://schemas.microsoft.com/office/drawing/2014/main" id="{72026409-2AA6-A87F-632A-2D6CC146FD44}"/>
              </a:ext>
              <a:ext uri="{C183D7F6-B498-43B3-948B-1728B52AA6E4}">
                <adec:decorative xmlns:adec="http://schemas.microsoft.com/office/drawing/2017/decorative" val="1"/>
              </a:ext>
            </a:extLst>
          </p:cNvPr>
          <p:cNvCxnSpPr>
            <a:cxnSpLocks/>
          </p:cNvCxnSpPr>
          <p:nvPr/>
        </p:nvCxnSpPr>
        <p:spPr>
          <a:xfrm>
            <a:off x="2750147" y="6183684"/>
            <a:ext cx="6691705" cy="0"/>
          </a:xfrm>
          <a:prstGeom prst="straightConnector1">
            <a:avLst/>
          </a:prstGeom>
          <a:ln w="76200">
            <a:solidFill>
              <a:srgbClr val="FFC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E7DF1ADF-7E1A-E722-E4A1-FC65DC8B8967}"/>
              </a:ext>
            </a:extLst>
          </p:cNvPr>
          <p:cNvSpPr txBox="1"/>
          <p:nvPr/>
        </p:nvSpPr>
        <p:spPr>
          <a:xfrm>
            <a:off x="9773206" y="5921895"/>
            <a:ext cx="12241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Ignore</a:t>
            </a:r>
          </a:p>
        </p:txBody>
      </p:sp>
      <p:sp>
        <p:nvSpPr>
          <p:cNvPr id="17" name="Rounded Rectangle 16">
            <a:extLst>
              <a:ext uri="{FF2B5EF4-FFF2-40B4-BE49-F238E27FC236}">
                <a16:creationId xmlns:a16="http://schemas.microsoft.com/office/drawing/2014/main" id="{769C1325-0F46-70EE-1A07-BE797F7DF85A}"/>
              </a:ext>
            </a:extLst>
          </p:cNvPr>
          <p:cNvSpPr/>
          <p:nvPr/>
        </p:nvSpPr>
        <p:spPr>
          <a:xfrm>
            <a:off x="1698713" y="1307536"/>
            <a:ext cx="1440160" cy="52576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Group 1</a:t>
            </a:r>
          </a:p>
        </p:txBody>
      </p:sp>
      <p:sp>
        <p:nvSpPr>
          <p:cNvPr id="18" name="Rounded Rectangle 17">
            <a:extLst>
              <a:ext uri="{FF2B5EF4-FFF2-40B4-BE49-F238E27FC236}">
                <a16:creationId xmlns:a16="http://schemas.microsoft.com/office/drawing/2014/main" id="{82FC2205-F800-39B2-3ADA-BD30C1B1ED6A}"/>
              </a:ext>
            </a:extLst>
          </p:cNvPr>
          <p:cNvSpPr/>
          <p:nvPr/>
        </p:nvSpPr>
        <p:spPr>
          <a:xfrm>
            <a:off x="5375919" y="1233546"/>
            <a:ext cx="1440160" cy="52576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Group 2</a:t>
            </a:r>
          </a:p>
        </p:txBody>
      </p:sp>
      <p:sp>
        <p:nvSpPr>
          <p:cNvPr id="19" name="Rounded Rectangle 18">
            <a:extLst>
              <a:ext uri="{FF2B5EF4-FFF2-40B4-BE49-F238E27FC236}">
                <a16:creationId xmlns:a16="http://schemas.microsoft.com/office/drawing/2014/main" id="{F90B5AC0-D1B5-C3A0-616E-5CD74B2F8703}"/>
              </a:ext>
            </a:extLst>
          </p:cNvPr>
          <p:cNvSpPr/>
          <p:nvPr/>
        </p:nvSpPr>
        <p:spPr>
          <a:xfrm>
            <a:off x="9009051" y="1307536"/>
            <a:ext cx="1440160" cy="52576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itchFamily="2" charset="0"/>
                <a:ea typeface="+mn-ea"/>
                <a:cs typeface="+mn-cs"/>
              </a:rPr>
              <a:t>Group 3</a:t>
            </a:r>
          </a:p>
        </p:txBody>
      </p:sp>
      <p:pic>
        <p:nvPicPr>
          <p:cNvPr id="3" name="Picture 2">
            <a:extLst>
              <a:ext uri="{FF2B5EF4-FFF2-40B4-BE49-F238E27FC236}">
                <a16:creationId xmlns:a16="http://schemas.microsoft.com/office/drawing/2014/main" id="{40E0E348-159B-9ED6-4EAE-8758D5187E8A}"/>
              </a:ext>
            </a:extLst>
          </p:cNvPr>
          <p:cNvPicPr>
            <a:picLocks noChangeAspect="1"/>
          </p:cNvPicPr>
          <p:nvPr/>
        </p:nvPicPr>
        <p:blipFill>
          <a:blip r:embed="rId5"/>
          <a:stretch>
            <a:fillRect/>
          </a:stretch>
        </p:blipFill>
        <p:spPr>
          <a:xfrm>
            <a:off x="10872872" y="111785"/>
            <a:ext cx="1130889" cy="1095177"/>
          </a:xfrm>
          <a:prstGeom prst="rect">
            <a:avLst/>
          </a:prstGeom>
        </p:spPr>
      </p:pic>
    </p:spTree>
    <p:extLst>
      <p:ext uri="{BB962C8B-B14F-4D97-AF65-F5344CB8AC3E}">
        <p14:creationId xmlns:p14="http://schemas.microsoft.com/office/powerpoint/2010/main" val="411024194"/>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9B14AD5-1955-48B0-91F5-0F0E32AE60A2}"/>
              </a:ext>
            </a:extLst>
          </p:cNvPr>
          <p:cNvSpPr txBox="1">
            <a:spLocks noGrp="1"/>
          </p:cNvSpPr>
          <p:nvPr>
            <p:ph type="title" idx="4294967295"/>
          </p:nvPr>
        </p:nvSpPr>
        <p:spPr>
          <a:xfrm>
            <a:off x="1847528" y="1104313"/>
            <a:ext cx="4392488" cy="470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Discuss with those around you:</a:t>
            </a:r>
            <a:endParaRPr kumimoji="0" lang="en-GB" sz="2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ounded Rectangle 1">
            <a:extLst>
              <a:ext uri="{FF2B5EF4-FFF2-40B4-BE49-F238E27FC236}">
                <a16:creationId xmlns:a16="http://schemas.microsoft.com/office/drawing/2014/main" id="{7FDA9AFF-1C74-5B53-AABE-88DAE06AF26A}"/>
              </a:ext>
            </a:extLst>
          </p:cNvPr>
          <p:cNvSpPr/>
          <p:nvPr/>
        </p:nvSpPr>
        <p:spPr>
          <a:xfrm>
            <a:off x="2039245" y="1772816"/>
            <a:ext cx="2581571" cy="1668516"/>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Why would you act? </a:t>
            </a:r>
          </a:p>
        </p:txBody>
      </p:sp>
      <p:sp>
        <p:nvSpPr>
          <p:cNvPr id="5" name="Rounded Rectangle 4">
            <a:extLst>
              <a:ext uri="{FF2B5EF4-FFF2-40B4-BE49-F238E27FC236}">
                <a16:creationId xmlns:a16="http://schemas.microsoft.com/office/drawing/2014/main" id="{DA16991F-DF44-E3E3-3368-861ED4736EC7}"/>
              </a:ext>
            </a:extLst>
          </p:cNvPr>
          <p:cNvSpPr/>
          <p:nvPr/>
        </p:nvSpPr>
        <p:spPr>
          <a:xfrm>
            <a:off x="4805214" y="1778738"/>
            <a:ext cx="2581571" cy="1668516"/>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Why is it your responsibility?</a:t>
            </a:r>
          </a:p>
        </p:txBody>
      </p:sp>
      <p:sp>
        <p:nvSpPr>
          <p:cNvPr id="6" name="Rounded Rectangle 5">
            <a:extLst>
              <a:ext uri="{FF2B5EF4-FFF2-40B4-BE49-F238E27FC236}">
                <a16:creationId xmlns:a16="http://schemas.microsoft.com/office/drawing/2014/main" id="{02BEA93D-014C-A22B-6E68-02B3ADFAC471}"/>
              </a:ext>
            </a:extLst>
          </p:cNvPr>
          <p:cNvSpPr/>
          <p:nvPr/>
        </p:nvSpPr>
        <p:spPr>
          <a:xfrm>
            <a:off x="7571183" y="1778738"/>
            <a:ext cx="2581571" cy="1668516"/>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What would you do? </a:t>
            </a:r>
          </a:p>
        </p:txBody>
      </p:sp>
      <p:sp>
        <p:nvSpPr>
          <p:cNvPr id="9" name="Rounded Rectangle 8">
            <a:extLst>
              <a:ext uri="{FF2B5EF4-FFF2-40B4-BE49-F238E27FC236}">
                <a16:creationId xmlns:a16="http://schemas.microsoft.com/office/drawing/2014/main" id="{61EB7026-D661-5B1D-36E4-7A5501750191}"/>
              </a:ext>
            </a:extLst>
          </p:cNvPr>
          <p:cNvSpPr/>
          <p:nvPr/>
        </p:nvSpPr>
        <p:spPr>
          <a:xfrm>
            <a:off x="2039245" y="3595366"/>
            <a:ext cx="2581571" cy="1668516"/>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Why would you ignore this? </a:t>
            </a:r>
          </a:p>
        </p:txBody>
      </p:sp>
      <p:sp>
        <p:nvSpPr>
          <p:cNvPr id="12" name="Rounded Rectangle 11">
            <a:extLst>
              <a:ext uri="{FF2B5EF4-FFF2-40B4-BE49-F238E27FC236}">
                <a16:creationId xmlns:a16="http://schemas.microsoft.com/office/drawing/2014/main" id="{ED400A5D-8E15-10C2-6224-06E40ADB7A43}"/>
              </a:ext>
            </a:extLst>
          </p:cNvPr>
          <p:cNvSpPr/>
          <p:nvPr/>
        </p:nvSpPr>
        <p:spPr>
          <a:xfrm>
            <a:off x="4805214" y="3601288"/>
            <a:ext cx="2581571" cy="1668516"/>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Whose responsibility </a:t>
            </a:r>
            <a:b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b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is it? </a:t>
            </a:r>
          </a:p>
        </p:txBody>
      </p:sp>
      <p:sp>
        <p:nvSpPr>
          <p:cNvPr id="13" name="Rounded Rectangle 12">
            <a:extLst>
              <a:ext uri="{FF2B5EF4-FFF2-40B4-BE49-F238E27FC236}">
                <a16:creationId xmlns:a16="http://schemas.microsoft.com/office/drawing/2014/main" id="{A27CCC7D-9DC5-67C9-92C7-DF2BFACCFC2E}"/>
              </a:ext>
            </a:extLst>
          </p:cNvPr>
          <p:cNvSpPr/>
          <p:nvPr/>
        </p:nvSpPr>
        <p:spPr>
          <a:xfrm>
            <a:off x="7571183" y="3616862"/>
            <a:ext cx="2581571" cy="1668516"/>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What worries you?</a:t>
            </a:r>
          </a:p>
        </p:txBody>
      </p:sp>
      <p:pic>
        <p:nvPicPr>
          <p:cNvPr id="15" name="Picture 14">
            <a:extLst>
              <a:ext uri="{FF2B5EF4-FFF2-40B4-BE49-F238E27FC236}">
                <a16:creationId xmlns:a16="http://schemas.microsoft.com/office/drawing/2014/main" id="{74F179AD-EFEA-8FEC-0631-48AD52A4ED33}"/>
              </a:ext>
              <a:ext uri="{C183D7F6-B498-43B3-948B-1728B52AA6E4}">
                <adec:decorative xmlns:adec="http://schemas.microsoft.com/office/drawing/2017/decorative" val="1"/>
              </a:ext>
            </a:extLst>
          </p:cNvPr>
          <p:cNvPicPr>
            <a:picLocks noChangeAspect="1"/>
          </p:cNvPicPr>
          <p:nvPr/>
        </p:nvPicPr>
        <p:blipFill rotWithShape="1">
          <a:blip r:embed="rId3"/>
          <a:srcRect l="65244" t="17295" r="4357" b="29453"/>
          <a:stretch/>
        </p:blipFill>
        <p:spPr>
          <a:xfrm>
            <a:off x="119336" y="93344"/>
            <a:ext cx="1070043" cy="1027804"/>
          </a:xfrm>
          <a:prstGeom prst="rect">
            <a:avLst/>
          </a:prstGeom>
        </p:spPr>
      </p:pic>
      <p:pic>
        <p:nvPicPr>
          <p:cNvPr id="3" name="Picture 2">
            <a:extLst>
              <a:ext uri="{FF2B5EF4-FFF2-40B4-BE49-F238E27FC236}">
                <a16:creationId xmlns:a16="http://schemas.microsoft.com/office/drawing/2014/main" id="{ACC65C66-F609-9A78-1A62-2D126E892D75}"/>
              </a:ext>
            </a:extLst>
          </p:cNvPr>
          <p:cNvPicPr>
            <a:picLocks noChangeAspect="1"/>
          </p:cNvPicPr>
          <p:nvPr/>
        </p:nvPicPr>
        <p:blipFill>
          <a:blip r:embed="rId4"/>
          <a:stretch>
            <a:fillRect/>
          </a:stretch>
        </p:blipFill>
        <p:spPr>
          <a:xfrm>
            <a:off x="11002620" y="170249"/>
            <a:ext cx="1070044" cy="1036253"/>
          </a:xfrm>
          <a:prstGeom prst="rect">
            <a:avLst/>
          </a:prstGeom>
        </p:spPr>
      </p:pic>
    </p:spTree>
    <p:extLst>
      <p:ext uri="{BB962C8B-B14F-4D97-AF65-F5344CB8AC3E}">
        <p14:creationId xmlns:p14="http://schemas.microsoft.com/office/powerpoint/2010/main" val="3925966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hair in a beauty salon&#10;&#10;AI-generated content may be incorrect.">
            <a:extLst>
              <a:ext uri="{FF2B5EF4-FFF2-40B4-BE49-F238E27FC236}">
                <a16:creationId xmlns:a16="http://schemas.microsoft.com/office/drawing/2014/main" id="{2AFC5A16-AB23-004F-3CF5-79361621645A}"/>
              </a:ext>
            </a:extLst>
          </p:cNvPr>
          <p:cNvPicPr>
            <a:picLocks noChangeAspect="1"/>
          </p:cNvPicPr>
          <p:nvPr/>
        </p:nvPicPr>
        <p:blipFill>
          <a:blip r:embed="rId3" cstate="print">
            <a:extLst>
              <a:ext uri="{28A0092B-C50C-407E-A947-70E740481C1C}">
                <a14:useLocalDpi xmlns:a14="http://schemas.microsoft.com/office/drawing/2010/main" val="0"/>
              </a:ext>
            </a:extLst>
          </a:blip>
          <a:srcRect t="6539" b="9087"/>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32BD8A7-AAF5-F763-C0A8-999D7B8BC8BA}"/>
              </a:ext>
            </a:extLst>
          </p:cNvPr>
          <p:cNvSpPr txBox="1"/>
          <p:nvPr/>
        </p:nvSpPr>
        <p:spPr>
          <a:xfrm>
            <a:off x="1979238" y="106128"/>
            <a:ext cx="8784976" cy="1041247"/>
          </a:xfrm>
          <a:prstGeom prst="rect">
            <a:avLst/>
          </a:prstGeom>
          <a:noFill/>
        </p:spPr>
        <p:txBody>
          <a:bodyPr wrap="square">
            <a:spAutoFit/>
          </a:bodyPr>
          <a:lstStyle/>
          <a:p>
            <a:pPr>
              <a:lnSpc>
                <a:spcPct val="115000"/>
              </a:lnSpc>
              <a:spcAft>
                <a:spcPts val="1000"/>
              </a:spcAft>
            </a:pPr>
            <a:r>
              <a:rPr lang="en-GB" sz="2800" b="1" kern="100" dirty="0">
                <a:latin typeface="Helvetica" pitchFamily="2" charset="0"/>
                <a:ea typeface="Calibri" panose="020F0502020204030204" pitchFamily="34" charset="0"/>
                <a:cs typeface="Arial" panose="020B0604020202020204" pitchFamily="34" charset="0"/>
              </a:rPr>
              <a:t>Extra exercise – how this relates to our everyday lives</a:t>
            </a:r>
          </a:p>
        </p:txBody>
      </p:sp>
      <p:sp>
        <p:nvSpPr>
          <p:cNvPr id="6" name="TextBox 5">
            <a:extLst>
              <a:ext uri="{FF2B5EF4-FFF2-40B4-BE49-F238E27FC236}">
                <a16:creationId xmlns:a16="http://schemas.microsoft.com/office/drawing/2014/main" id="{EB4A8043-89CC-B31A-A424-DDAA7EC2EC88}"/>
              </a:ext>
            </a:extLst>
          </p:cNvPr>
          <p:cNvSpPr txBox="1"/>
          <p:nvPr/>
        </p:nvSpPr>
        <p:spPr>
          <a:xfrm>
            <a:off x="7223448" y="5949280"/>
            <a:ext cx="4968552" cy="523220"/>
          </a:xfrm>
          <a:prstGeom prst="rect">
            <a:avLst/>
          </a:prstGeom>
          <a:noFill/>
        </p:spPr>
        <p:txBody>
          <a:bodyPr wrap="square" rtlCol="0">
            <a:spAutoFit/>
          </a:bodyPr>
          <a:lstStyle/>
          <a:p>
            <a:pPr algn="ctr"/>
            <a:r>
              <a:rPr lang="en-GB" sz="2800" b="1" dirty="0">
                <a:solidFill>
                  <a:schemeClr val="bg1"/>
                </a:solidFill>
                <a:latin typeface="Helvetica" pitchFamily="2" charset="0"/>
              </a:rPr>
              <a:t>Going to the Nail Bar</a:t>
            </a:r>
          </a:p>
        </p:txBody>
      </p:sp>
      <p:pic>
        <p:nvPicPr>
          <p:cNvPr id="12" name="Picture 11">
            <a:extLst>
              <a:ext uri="{FF2B5EF4-FFF2-40B4-BE49-F238E27FC236}">
                <a16:creationId xmlns:a16="http://schemas.microsoft.com/office/drawing/2014/main" id="{D5496ACF-33C2-3AE8-7A6C-EBC6944E69C1}"/>
              </a:ext>
            </a:extLst>
          </p:cNvPr>
          <p:cNvPicPr>
            <a:picLocks noChangeAspect="1"/>
          </p:cNvPicPr>
          <p:nvPr/>
        </p:nvPicPr>
        <p:blipFill rotWithShape="1">
          <a:blip r:embed="rId4"/>
          <a:srcRect l="65244" t="17295" r="4357" b="29453"/>
          <a:stretch/>
        </p:blipFill>
        <p:spPr>
          <a:xfrm>
            <a:off x="191344" y="106128"/>
            <a:ext cx="1070043" cy="1027804"/>
          </a:xfrm>
          <a:prstGeom prst="rect">
            <a:avLst/>
          </a:prstGeom>
        </p:spPr>
      </p:pic>
      <p:pic>
        <p:nvPicPr>
          <p:cNvPr id="2" name="Picture 1">
            <a:extLst>
              <a:ext uri="{FF2B5EF4-FFF2-40B4-BE49-F238E27FC236}">
                <a16:creationId xmlns:a16="http://schemas.microsoft.com/office/drawing/2014/main" id="{56AD115D-75A7-208A-DCB6-7B8E18FB0009}"/>
              </a:ext>
            </a:extLst>
          </p:cNvPr>
          <p:cNvPicPr>
            <a:picLocks noChangeAspect="1"/>
          </p:cNvPicPr>
          <p:nvPr/>
        </p:nvPicPr>
        <p:blipFill>
          <a:blip r:embed="rId5"/>
          <a:stretch>
            <a:fillRect/>
          </a:stretch>
        </p:blipFill>
        <p:spPr>
          <a:xfrm>
            <a:off x="10910436" y="103991"/>
            <a:ext cx="1061319" cy="1027804"/>
          </a:xfrm>
          <a:prstGeom prst="rect">
            <a:avLst/>
          </a:prstGeom>
        </p:spPr>
      </p:pic>
    </p:spTree>
    <p:extLst>
      <p:ext uri="{BB962C8B-B14F-4D97-AF65-F5344CB8AC3E}">
        <p14:creationId xmlns:p14="http://schemas.microsoft.com/office/powerpoint/2010/main" val="1686332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w of houses">
            <a:extLst>
              <a:ext uri="{FF2B5EF4-FFF2-40B4-BE49-F238E27FC236}">
                <a16:creationId xmlns:a16="http://schemas.microsoft.com/office/drawing/2014/main" id="{3E0EF48E-8854-4F3D-1772-72A29E98DB37}"/>
              </a:ext>
            </a:extLst>
          </p:cNvPr>
          <p:cNvPicPr>
            <a:picLocks noChangeAspect="1"/>
          </p:cNvPicPr>
          <p:nvPr/>
        </p:nvPicPr>
        <p:blipFill>
          <a:blip r:embed="rId3" cstate="print">
            <a:extLst>
              <a:ext uri="{28A0092B-C50C-407E-A947-70E740481C1C}">
                <a14:useLocalDpi xmlns:a14="http://schemas.microsoft.com/office/drawing/2010/main" val="0"/>
              </a:ext>
            </a:extLst>
          </a:blip>
          <a:srcRect t="4767" b="10851"/>
          <a:stretch>
            <a:fillRect/>
          </a:stretch>
        </p:blipFill>
        <p:spPr>
          <a:xfrm>
            <a:off x="0" y="-1"/>
            <a:ext cx="12192000" cy="6858001"/>
          </a:xfrm>
          <a:prstGeom prst="rect">
            <a:avLst/>
          </a:prstGeom>
        </p:spPr>
      </p:pic>
      <p:sp>
        <p:nvSpPr>
          <p:cNvPr id="3" name="Title 2">
            <a:extLst>
              <a:ext uri="{FF2B5EF4-FFF2-40B4-BE49-F238E27FC236}">
                <a16:creationId xmlns:a16="http://schemas.microsoft.com/office/drawing/2014/main" id="{28A890CB-BAC6-6902-1E4F-C4290E0DFAF1}"/>
              </a:ext>
            </a:extLst>
          </p:cNvPr>
          <p:cNvSpPr txBox="1">
            <a:spLocks noGrp="1"/>
          </p:cNvSpPr>
          <p:nvPr>
            <p:ph type="title" idx="4294967295"/>
          </p:nvPr>
        </p:nvSpPr>
        <p:spPr>
          <a:xfrm>
            <a:off x="1758718" y="446566"/>
            <a:ext cx="7056784"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Helvetica" pitchFamily="2" charset="0"/>
                <a:ea typeface="+mn-ea"/>
                <a:cs typeface="+mn-cs"/>
              </a:rPr>
              <a:t>Extra exercise: What is going on behind closed doors?</a:t>
            </a:r>
          </a:p>
        </p:txBody>
      </p:sp>
      <p:pic>
        <p:nvPicPr>
          <p:cNvPr id="8" name="Picture 7">
            <a:extLst>
              <a:ext uri="{FF2B5EF4-FFF2-40B4-BE49-F238E27FC236}">
                <a16:creationId xmlns:a16="http://schemas.microsoft.com/office/drawing/2014/main" id="{9E152807-76E4-BE00-406C-A3254B9B11B6}"/>
              </a:ext>
              <a:ext uri="{C183D7F6-B498-43B3-948B-1728B52AA6E4}">
                <adec:decorative xmlns:adec="http://schemas.microsoft.com/office/drawing/2017/decorative" val="1"/>
              </a:ext>
            </a:extLst>
          </p:cNvPr>
          <p:cNvPicPr>
            <a:picLocks noChangeAspect="1"/>
          </p:cNvPicPr>
          <p:nvPr/>
        </p:nvPicPr>
        <p:blipFill rotWithShape="1">
          <a:blip r:embed="rId4"/>
          <a:srcRect l="65244" t="17295" r="4357" b="29453"/>
          <a:stretch/>
        </p:blipFill>
        <p:spPr>
          <a:xfrm>
            <a:off x="143587" y="147296"/>
            <a:ext cx="1070043" cy="1027804"/>
          </a:xfrm>
          <a:prstGeom prst="rect">
            <a:avLst/>
          </a:prstGeom>
        </p:spPr>
      </p:pic>
      <p:sp>
        <p:nvSpPr>
          <p:cNvPr id="10" name="Rounded Rectangle 9">
            <a:extLst>
              <a:ext uri="{FF2B5EF4-FFF2-40B4-BE49-F238E27FC236}">
                <a16:creationId xmlns:a16="http://schemas.microsoft.com/office/drawing/2014/main" id="{954FA2B2-4065-BF9D-E6F4-6073D66BE624}"/>
              </a:ext>
            </a:extLst>
          </p:cNvPr>
          <p:cNvSpPr/>
          <p:nvPr/>
        </p:nvSpPr>
        <p:spPr>
          <a:xfrm>
            <a:off x="6354367" y="4719222"/>
            <a:ext cx="2581571" cy="1668516"/>
          </a:xfrm>
          <a:prstGeom prst="roundRect">
            <a:avLst>
              <a:gd name="adj" fmla="val 507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Helvetica" pitchFamily="2" charset="0"/>
                <a:ea typeface="+mn-ea"/>
                <a:cs typeface="+mn-cs"/>
              </a:rPr>
              <a:t>How would you feel?</a:t>
            </a:r>
          </a:p>
        </p:txBody>
      </p:sp>
      <p:sp>
        <p:nvSpPr>
          <p:cNvPr id="11" name="Rounded Rectangle 10">
            <a:extLst>
              <a:ext uri="{FF2B5EF4-FFF2-40B4-BE49-F238E27FC236}">
                <a16:creationId xmlns:a16="http://schemas.microsoft.com/office/drawing/2014/main" id="{18A8A4BF-BD83-195B-5063-1929B084D2F3}"/>
              </a:ext>
            </a:extLst>
          </p:cNvPr>
          <p:cNvSpPr/>
          <p:nvPr/>
        </p:nvSpPr>
        <p:spPr>
          <a:xfrm>
            <a:off x="9120336" y="4725144"/>
            <a:ext cx="2581571" cy="1668516"/>
          </a:xfrm>
          <a:prstGeom prst="roundRect">
            <a:avLst>
              <a:gd name="adj" fmla="val 507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Helvetica" pitchFamily="2" charset="0"/>
                <a:ea typeface="+mn-ea"/>
                <a:cs typeface="+mn-cs"/>
              </a:rPr>
              <a:t>How do you think people are tricked into this kind of work?</a:t>
            </a:r>
          </a:p>
        </p:txBody>
      </p:sp>
      <p:pic>
        <p:nvPicPr>
          <p:cNvPr id="2" name="Picture 1">
            <a:extLst>
              <a:ext uri="{FF2B5EF4-FFF2-40B4-BE49-F238E27FC236}">
                <a16:creationId xmlns:a16="http://schemas.microsoft.com/office/drawing/2014/main" id="{2918734C-5497-1B30-F0EA-42087FD94294}"/>
              </a:ext>
            </a:extLst>
          </p:cNvPr>
          <p:cNvPicPr>
            <a:picLocks noChangeAspect="1"/>
          </p:cNvPicPr>
          <p:nvPr/>
        </p:nvPicPr>
        <p:blipFill>
          <a:blip r:embed="rId5"/>
          <a:stretch>
            <a:fillRect/>
          </a:stretch>
        </p:blipFill>
        <p:spPr>
          <a:xfrm>
            <a:off x="10978370" y="147296"/>
            <a:ext cx="1070043" cy="1036252"/>
          </a:xfrm>
          <a:prstGeom prst="rect">
            <a:avLst/>
          </a:prstGeom>
        </p:spPr>
      </p:pic>
    </p:spTree>
    <p:extLst>
      <p:ext uri="{BB962C8B-B14F-4D97-AF65-F5344CB8AC3E}">
        <p14:creationId xmlns:p14="http://schemas.microsoft.com/office/powerpoint/2010/main" val="315902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3542D8C3-9D04-43D3-0F5E-53B3F243E50F}"/>
              </a:ext>
            </a:extLst>
          </p:cNvPr>
          <p:cNvSpPr/>
          <p:nvPr/>
        </p:nvSpPr>
        <p:spPr>
          <a:xfrm>
            <a:off x="963097" y="1754976"/>
            <a:ext cx="3088700" cy="1912058"/>
          </a:xfrm>
          <a:prstGeom prst="roundRect">
            <a:avLst>
              <a:gd name="adj" fmla="val 5076"/>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b="1" dirty="0">
              <a:solidFill>
                <a:schemeClr val="bg1"/>
              </a:solidFill>
              <a:latin typeface="Helvetica" pitchFamily="2" charset="0"/>
            </a:endParaRPr>
          </a:p>
        </p:txBody>
      </p:sp>
      <p:sp>
        <p:nvSpPr>
          <p:cNvPr id="10" name="Rounded Rectangle 9">
            <a:extLst>
              <a:ext uri="{FF2B5EF4-FFF2-40B4-BE49-F238E27FC236}">
                <a16:creationId xmlns:a16="http://schemas.microsoft.com/office/drawing/2014/main" id="{BC357CD8-76CA-460B-2EC1-F70EAA8CEFF7}"/>
              </a:ext>
            </a:extLst>
          </p:cNvPr>
          <p:cNvSpPr/>
          <p:nvPr/>
        </p:nvSpPr>
        <p:spPr>
          <a:xfrm>
            <a:off x="4551651" y="1754976"/>
            <a:ext cx="3088700" cy="1912058"/>
          </a:xfrm>
          <a:prstGeom prst="roundRect">
            <a:avLst>
              <a:gd name="adj" fmla="val 5076"/>
            </a:avLst>
          </a:prstGeom>
          <a:blipFill>
            <a:blip r:embed="rId5"/>
            <a:stretch>
              <a:fillRect r="-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b="1" dirty="0">
              <a:solidFill>
                <a:schemeClr val="bg1"/>
              </a:solidFill>
              <a:latin typeface="Helvetica" pitchFamily="2" charset="0"/>
            </a:endParaRPr>
          </a:p>
        </p:txBody>
      </p:sp>
      <p:sp>
        <p:nvSpPr>
          <p:cNvPr id="11" name="Rounded Rectangle 10">
            <a:extLst>
              <a:ext uri="{FF2B5EF4-FFF2-40B4-BE49-F238E27FC236}">
                <a16:creationId xmlns:a16="http://schemas.microsoft.com/office/drawing/2014/main" id="{97CA1DA0-8CED-DED3-FB87-7A291583CB58}"/>
              </a:ext>
            </a:extLst>
          </p:cNvPr>
          <p:cNvSpPr/>
          <p:nvPr/>
        </p:nvSpPr>
        <p:spPr>
          <a:xfrm>
            <a:off x="8140204" y="1754976"/>
            <a:ext cx="3088700" cy="1912058"/>
          </a:xfrm>
          <a:prstGeom prst="roundRect">
            <a:avLst>
              <a:gd name="adj" fmla="val 5076"/>
            </a:avLst>
          </a:prstGeom>
          <a:blipFill dpi="0" rotWithShape="1">
            <a:blip r:embed="rId6"/>
            <a:srcRect/>
            <a:stretch>
              <a:fillRect r="-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b="1" dirty="0">
              <a:solidFill>
                <a:schemeClr val="bg1"/>
              </a:solidFill>
              <a:latin typeface="Helvetica" pitchFamily="2" charset="0"/>
            </a:endParaRPr>
          </a:p>
        </p:txBody>
      </p:sp>
      <p:sp>
        <p:nvSpPr>
          <p:cNvPr id="35" name="TextBox 34">
            <a:extLst>
              <a:ext uri="{FF2B5EF4-FFF2-40B4-BE49-F238E27FC236}">
                <a16:creationId xmlns:a16="http://schemas.microsoft.com/office/drawing/2014/main" id="{6C24DDF2-40BB-10BB-61E0-E169B3F3CE34}"/>
              </a:ext>
            </a:extLst>
          </p:cNvPr>
          <p:cNvSpPr txBox="1"/>
          <p:nvPr/>
        </p:nvSpPr>
        <p:spPr>
          <a:xfrm>
            <a:off x="3988436" y="445091"/>
            <a:ext cx="4673074" cy="646331"/>
          </a:xfrm>
          <a:prstGeom prst="rect">
            <a:avLst/>
          </a:prstGeom>
          <a:noFill/>
        </p:spPr>
        <p:txBody>
          <a:bodyPr wrap="none" rtlCol="0">
            <a:spAutoFit/>
          </a:bodyPr>
          <a:lstStyle/>
          <a:p>
            <a:r>
              <a:rPr lang="en-GB" sz="3600" b="1" dirty="0">
                <a:solidFill>
                  <a:schemeClr val="bg1"/>
                </a:solidFill>
                <a:latin typeface="Helvetica" pitchFamily="2" charset="0"/>
              </a:rPr>
              <a:t>Where to go for help</a:t>
            </a:r>
          </a:p>
        </p:txBody>
      </p:sp>
      <p:sp>
        <p:nvSpPr>
          <p:cNvPr id="4" name="TextBox 3">
            <a:extLst>
              <a:ext uri="{FF2B5EF4-FFF2-40B4-BE49-F238E27FC236}">
                <a16:creationId xmlns:a16="http://schemas.microsoft.com/office/drawing/2014/main" id="{DDDA8EF8-1850-5012-1D0F-58754513D6C0}"/>
              </a:ext>
            </a:extLst>
          </p:cNvPr>
          <p:cNvSpPr txBox="1"/>
          <p:nvPr/>
        </p:nvSpPr>
        <p:spPr>
          <a:xfrm>
            <a:off x="2815709" y="1196649"/>
            <a:ext cx="8271854" cy="400110"/>
          </a:xfrm>
          <a:prstGeom prst="rect">
            <a:avLst/>
          </a:prstGeom>
          <a:noFill/>
        </p:spPr>
        <p:txBody>
          <a:bodyPr wrap="square" rtlCol="0">
            <a:spAutoFit/>
          </a:bodyPr>
          <a:lstStyle/>
          <a:p>
            <a:r>
              <a:rPr lang="en-GB" sz="2000" b="1" dirty="0">
                <a:solidFill>
                  <a:schemeClr val="bg1"/>
                </a:solidFill>
                <a:latin typeface="Helvetica" pitchFamily="2" charset="0"/>
              </a:rPr>
              <a:t>Choose whoever you feel most comfortable speaking to</a:t>
            </a:r>
          </a:p>
        </p:txBody>
      </p:sp>
      <p:sp>
        <p:nvSpPr>
          <p:cNvPr id="5" name="Rounded Rectangle 4">
            <a:extLst>
              <a:ext uri="{FF2B5EF4-FFF2-40B4-BE49-F238E27FC236}">
                <a16:creationId xmlns:a16="http://schemas.microsoft.com/office/drawing/2014/main" id="{71908C86-81CC-75F7-3540-2DDF8EB3B464}"/>
              </a:ext>
            </a:extLst>
          </p:cNvPr>
          <p:cNvSpPr/>
          <p:nvPr/>
        </p:nvSpPr>
        <p:spPr>
          <a:xfrm>
            <a:off x="963097" y="4037780"/>
            <a:ext cx="3088700" cy="1912058"/>
          </a:xfrm>
          <a:prstGeom prst="roundRect">
            <a:avLst>
              <a:gd name="adj" fmla="val 50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b="1" dirty="0">
              <a:solidFill>
                <a:schemeClr val="bg1"/>
              </a:solidFill>
              <a:latin typeface="Helvetica" pitchFamily="2" charset="0"/>
            </a:endParaRPr>
          </a:p>
        </p:txBody>
      </p:sp>
      <p:sp>
        <p:nvSpPr>
          <p:cNvPr id="7" name="Rounded Rectangle 6">
            <a:extLst>
              <a:ext uri="{FF2B5EF4-FFF2-40B4-BE49-F238E27FC236}">
                <a16:creationId xmlns:a16="http://schemas.microsoft.com/office/drawing/2014/main" id="{0D977458-6735-100C-9967-205BED74AE9B}"/>
              </a:ext>
            </a:extLst>
          </p:cNvPr>
          <p:cNvSpPr/>
          <p:nvPr/>
        </p:nvSpPr>
        <p:spPr>
          <a:xfrm>
            <a:off x="4551651" y="4037780"/>
            <a:ext cx="3088700" cy="1912058"/>
          </a:xfrm>
          <a:prstGeom prst="roundRect">
            <a:avLst>
              <a:gd name="adj" fmla="val 50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b="1" dirty="0">
              <a:solidFill>
                <a:schemeClr val="bg1"/>
              </a:solidFill>
              <a:latin typeface="Helvetica" pitchFamily="2" charset="0"/>
            </a:endParaRPr>
          </a:p>
        </p:txBody>
      </p:sp>
      <p:sp>
        <p:nvSpPr>
          <p:cNvPr id="8" name="Rounded Rectangle 7">
            <a:extLst>
              <a:ext uri="{FF2B5EF4-FFF2-40B4-BE49-F238E27FC236}">
                <a16:creationId xmlns:a16="http://schemas.microsoft.com/office/drawing/2014/main" id="{726E5E59-D0DB-9C92-E91C-560DA370EFB0}"/>
              </a:ext>
            </a:extLst>
          </p:cNvPr>
          <p:cNvSpPr/>
          <p:nvPr/>
        </p:nvSpPr>
        <p:spPr>
          <a:xfrm>
            <a:off x="8140204" y="4037780"/>
            <a:ext cx="3088700" cy="1912058"/>
          </a:xfrm>
          <a:prstGeom prst="roundRect">
            <a:avLst>
              <a:gd name="adj" fmla="val 507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b="1" dirty="0">
              <a:solidFill>
                <a:schemeClr val="bg1"/>
              </a:solidFill>
              <a:latin typeface="Helvetica" pitchFamily="2" charset="0"/>
            </a:endParaRPr>
          </a:p>
        </p:txBody>
      </p:sp>
      <p:pic>
        <p:nvPicPr>
          <p:cNvPr id="1026" name="Picture 2" descr="Programme Challenger - Modern Slavery Helpline">
            <a:extLst>
              <a:ext uri="{FF2B5EF4-FFF2-40B4-BE49-F238E27FC236}">
                <a16:creationId xmlns:a16="http://schemas.microsoft.com/office/drawing/2014/main" id="{6BDA39E0-63D9-2B4B-BF15-CDB312DDBE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21374" y="4310519"/>
            <a:ext cx="2766189" cy="1396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ve information about crime 100% anonymously | Fearless ...">
            <a:extLst>
              <a:ext uri="{FF2B5EF4-FFF2-40B4-BE49-F238E27FC236}">
                <a16:creationId xmlns:a16="http://schemas.microsoft.com/office/drawing/2014/main" id="{51DA34A5-5055-8B18-1FBF-2CB03E837B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0473" y="4456793"/>
            <a:ext cx="2737679" cy="1064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E1542B2-80A0-EF03-8127-CDF1554C62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9571" y="4516941"/>
            <a:ext cx="2647917" cy="9443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03898A9-4689-1CE5-0F4F-6AC4817B3D44}"/>
              </a:ext>
            </a:extLst>
          </p:cNvPr>
          <p:cNvSpPr txBox="1"/>
          <p:nvPr/>
        </p:nvSpPr>
        <p:spPr>
          <a:xfrm>
            <a:off x="5424873" y="5562454"/>
            <a:ext cx="1800200" cy="369332"/>
          </a:xfrm>
          <a:prstGeom prst="rect">
            <a:avLst/>
          </a:prstGeom>
          <a:noFill/>
        </p:spPr>
        <p:txBody>
          <a:bodyPr wrap="square" rtlCol="0">
            <a:spAutoFit/>
          </a:bodyPr>
          <a:lstStyle/>
          <a:p>
            <a:r>
              <a:rPr lang="en-US" b="1" dirty="0" err="1">
                <a:latin typeface="Helvetica" pitchFamily="2" charset="0"/>
              </a:rPr>
              <a:t>fearless.org</a:t>
            </a:r>
            <a:endParaRPr lang="en-US" b="1" dirty="0">
              <a:latin typeface="Helvetica" pitchFamily="2" charset="0"/>
            </a:endParaRPr>
          </a:p>
        </p:txBody>
      </p:sp>
      <p:sp>
        <p:nvSpPr>
          <p:cNvPr id="15" name="TextBox 14">
            <a:extLst>
              <a:ext uri="{FF2B5EF4-FFF2-40B4-BE49-F238E27FC236}">
                <a16:creationId xmlns:a16="http://schemas.microsoft.com/office/drawing/2014/main" id="{7B06CA70-87FF-A85F-DCE0-60C89B7C23CA}"/>
              </a:ext>
            </a:extLst>
          </p:cNvPr>
          <p:cNvSpPr txBox="1"/>
          <p:nvPr/>
        </p:nvSpPr>
        <p:spPr>
          <a:xfrm>
            <a:off x="1169571" y="3248021"/>
            <a:ext cx="1800200" cy="369332"/>
          </a:xfrm>
          <a:prstGeom prst="rect">
            <a:avLst/>
          </a:prstGeom>
          <a:noFill/>
        </p:spPr>
        <p:txBody>
          <a:bodyPr wrap="square" rtlCol="0">
            <a:spAutoFit/>
          </a:bodyPr>
          <a:lstStyle/>
          <a:p>
            <a:r>
              <a:rPr lang="en-US" b="1" dirty="0">
                <a:solidFill>
                  <a:schemeClr val="bg1"/>
                </a:solidFill>
                <a:latin typeface="Helvetica" pitchFamily="2" charset="0"/>
              </a:rPr>
              <a:t>Trusted adult</a:t>
            </a:r>
          </a:p>
        </p:txBody>
      </p:sp>
      <p:sp>
        <p:nvSpPr>
          <p:cNvPr id="16" name="TextBox 15">
            <a:extLst>
              <a:ext uri="{FF2B5EF4-FFF2-40B4-BE49-F238E27FC236}">
                <a16:creationId xmlns:a16="http://schemas.microsoft.com/office/drawing/2014/main" id="{EBDE4AC0-043A-8111-70DE-CB7E1F8657A8}"/>
              </a:ext>
            </a:extLst>
          </p:cNvPr>
          <p:cNvSpPr txBox="1"/>
          <p:nvPr/>
        </p:nvSpPr>
        <p:spPr>
          <a:xfrm>
            <a:off x="8260746" y="2979177"/>
            <a:ext cx="2887443" cy="646331"/>
          </a:xfrm>
          <a:prstGeom prst="rect">
            <a:avLst/>
          </a:prstGeom>
          <a:noFill/>
        </p:spPr>
        <p:txBody>
          <a:bodyPr wrap="square" rtlCol="0">
            <a:spAutoFit/>
          </a:bodyPr>
          <a:lstStyle/>
          <a:p>
            <a:r>
              <a:rPr lang="en-US" b="1" dirty="0">
                <a:solidFill>
                  <a:schemeClr val="bg1"/>
                </a:solidFill>
                <a:effectLst>
                  <a:glow rad="63500">
                    <a:schemeClr val="tx1">
                      <a:alpha val="40000"/>
                    </a:schemeClr>
                  </a:glow>
                </a:effectLst>
                <a:latin typeface="Helvetica" pitchFamily="2" charset="0"/>
              </a:rPr>
              <a:t>Police  Officer | PCSOs | Police volunteers</a:t>
            </a:r>
          </a:p>
        </p:txBody>
      </p:sp>
      <p:sp>
        <p:nvSpPr>
          <p:cNvPr id="17" name="TextBox 16">
            <a:extLst>
              <a:ext uri="{FF2B5EF4-FFF2-40B4-BE49-F238E27FC236}">
                <a16:creationId xmlns:a16="http://schemas.microsoft.com/office/drawing/2014/main" id="{967451D9-B249-2787-873B-54A1C06709D1}"/>
              </a:ext>
            </a:extLst>
          </p:cNvPr>
          <p:cNvSpPr txBox="1"/>
          <p:nvPr/>
        </p:nvSpPr>
        <p:spPr>
          <a:xfrm>
            <a:off x="4652278" y="2957739"/>
            <a:ext cx="2887443" cy="646331"/>
          </a:xfrm>
          <a:prstGeom prst="rect">
            <a:avLst/>
          </a:prstGeom>
          <a:noFill/>
        </p:spPr>
        <p:txBody>
          <a:bodyPr wrap="square" rtlCol="0">
            <a:spAutoFit/>
          </a:bodyPr>
          <a:lstStyle/>
          <a:p>
            <a:r>
              <a:rPr lang="en-US" b="1" dirty="0">
                <a:solidFill>
                  <a:schemeClr val="bg1"/>
                </a:solidFill>
                <a:effectLst>
                  <a:glow rad="63500">
                    <a:schemeClr val="tx1">
                      <a:alpha val="40000"/>
                    </a:schemeClr>
                  </a:glow>
                </a:effectLst>
                <a:latin typeface="Helvetica" pitchFamily="2" charset="0"/>
              </a:rPr>
              <a:t>Teacher | Head of year | Tutor | Pastoral Lead</a:t>
            </a:r>
          </a:p>
        </p:txBody>
      </p:sp>
      <p:pic>
        <p:nvPicPr>
          <p:cNvPr id="18" name="Picture 17">
            <a:extLst>
              <a:ext uri="{FF2B5EF4-FFF2-40B4-BE49-F238E27FC236}">
                <a16:creationId xmlns:a16="http://schemas.microsoft.com/office/drawing/2014/main" id="{6AF6D690-FC16-760A-AAF0-D283CD805B99}"/>
              </a:ext>
            </a:extLst>
          </p:cNvPr>
          <p:cNvPicPr>
            <a:picLocks noChangeAspect="1"/>
          </p:cNvPicPr>
          <p:nvPr/>
        </p:nvPicPr>
        <p:blipFill rotWithShape="1">
          <a:blip r:embed="rId10"/>
          <a:srcRect l="65244" t="17295" r="4357" b="29453"/>
          <a:stretch/>
        </p:blipFill>
        <p:spPr>
          <a:xfrm>
            <a:off x="111549" y="103060"/>
            <a:ext cx="1070043" cy="1027804"/>
          </a:xfrm>
          <a:prstGeom prst="rect">
            <a:avLst/>
          </a:prstGeom>
        </p:spPr>
      </p:pic>
      <p:pic>
        <p:nvPicPr>
          <p:cNvPr id="2" name="Picture 1">
            <a:extLst>
              <a:ext uri="{FF2B5EF4-FFF2-40B4-BE49-F238E27FC236}">
                <a16:creationId xmlns:a16="http://schemas.microsoft.com/office/drawing/2014/main" id="{F7B1BD8D-AF2A-4432-97F6-872E464C859C}"/>
              </a:ext>
            </a:extLst>
          </p:cNvPr>
          <p:cNvPicPr>
            <a:picLocks noChangeAspect="1"/>
          </p:cNvPicPr>
          <p:nvPr/>
        </p:nvPicPr>
        <p:blipFill>
          <a:blip r:embed="rId11"/>
          <a:stretch>
            <a:fillRect/>
          </a:stretch>
        </p:blipFill>
        <p:spPr>
          <a:xfrm>
            <a:off x="11080763" y="123305"/>
            <a:ext cx="999687" cy="968118"/>
          </a:xfrm>
          <a:prstGeom prst="rect">
            <a:avLst/>
          </a:prstGeom>
        </p:spPr>
      </p:pic>
    </p:spTree>
    <p:extLst>
      <p:ext uri="{BB962C8B-B14F-4D97-AF65-F5344CB8AC3E}">
        <p14:creationId xmlns:p14="http://schemas.microsoft.com/office/powerpoint/2010/main" val="1153202792"/>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AB8D7-412D-75CD-4BE1-70F70C810FC5}"/>
              </a:ext>
            </a:extLst>
          </p:cNvPr>
          <p:cNvSpPr txBox="1"/>
          <p:nvPr/>
        </p:nvSpPr>
        <p:spPr>
          <a:xfrm>
            <a:off x="2999656" y="987669"/>
            <a:ext cx="6838966" cy="830997"/>
          </a:xfrm>
          <a:prstGeom prst="rect">
            <a:avLst/>
          </a:prstGeom>
          <a:noFill/>
        </p:spPr>
        <p:txBody>
          <a:bodyPr wrap="square" rtlCol="0">
            <a:spAutoFit/>
          </a:bodyPr>
          <a:lstStyle/>
          <a:p>
            <a:r>
              <a:rPr lang="en-GB" sz="2400" b="1" dirty="0">
                <a:solidFill>
                  <a:schemeClr val="bg1"/>
                </a:solidFill>
                <a:latin typeface="Helvetica" pitchFamily="2" charset="0"/>
              </a:rPr>
              <a:t>3 key areas for yourself and your friends to think about in order to  be safe </a:t>
            </a:r>
          </a:p>
        </p:txBody>
      </p:sp>
      <p:pic>
        <p:nvPicPr>
          <p:cNvPr id="3" name="Picture 2">
            <a:extLst>
              <a:ext uri="{FF2B5EF4-FFF2-40B4-BE49-F238E27FC236}">
                <a16:creationId xmlns:a16="http://schemas.microsoft.com/office/drawing/2014/main" id="{0415FE92-F186-477C-8079-602A19BAB8CD}"/>
              </a:ext>
            </a:extLst>
          </p:cNvPr>
          <p:cNvPicPr>
            <a:picLocks noChangeAspect="1"/>
          </p:cNvPicPr>
          <p:nvPr/>
        </p:nvPicPr>
        <p:blipFill rotWithShape="1">
          <a:blip r:embed="rId3"/>
          <a:srcRect l="65244" t="17295" r="4357" b="29453"/>
          <a:stretch/>
        </p:blipFill>
        <p:spPr>
          <a:xfrm>
            <a:off x="76743" y="116632"/>
            <a:ext cx="1070043" cy="1027804"/>
          </a:xfrm>
          <a:prstGeom prst="rect">
            <a:avLst/>
          </a:prstGeom>
        </p:spPr>
      </p:pic>
      <p:sp>
        <p:nvSpPr>
          <p:cNvPr id="4" name="Rounded Rectangle 3">
            <a:extLst>
              <a:ext uri="{FF2B5EF4-FFF2-40B4-BE49-F238E27FC236}">
                <a16:creationId xmlns:a16="http://schemas.microsoft.com/office/drawing/2014/main" id="{FF6A5E7B-EFAE-05C4-24FD-78B9F014F579}"/>
              </a:ext>
            </a:extLst>
          </p:cNvPr>
          <p:cNvSpPr/>
          <p:nvPr/>
        </p:nvSpPr>
        <p:spPr>
          <a:xfrm>
            <a:off x="1111476" y="2492896"/>
            <a:ext cx="3171969" cy="2141466"/>
          </a:xfrm>
          <a:prstGeom prst="roundRect">
            <a:avLst>
              <a:gd name="adj" fmla="val 5076"/>
            </a:avLst>
          </a:prstGeom>
          <a:blipFill>
            <a:blip r:embed="rId4"/>
            <a:stretch>
              <a:fillRect r="-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latin typeface="Helvetica" pitchFamily="2" charset="0"/>
            </a:endParaRPr>
          </a:p>
        </p:txBody>
      </p:sp>
      <p:sp>
        <p:nvSpPr>
          <p:cNvPr id="5" name="Rounded Rectangle 4">
            <a:extLst>
              <a:ext uri="{FF2B5EF4-FFF2-40B4-BE49-F238E27FC236}">
                <a16:creationId xmlns:a16="http://schemas.microsoft.com/office/drawing/2014/main" id="{530F80D1-D41A-648B-362E-41D136F504B2}"/>
              </a:ext>
            </a:extLst>
          </p:cNvPr>
          <p:cNvSpPr/>
          <p:nvPr/>
        </p:nvSpPr>
        <p:spPr>
          <a:xfrm>
            <a:off x="4510015" y="2500497"/>
            <a:ext cx="3171969" cy="2141466"/>
          </a:xfrm>
          <a:prstGeom prst="roundRect">
            <a:avLst>
              <a:gd name="adj" fmla="val 5076"/>
            </a:avLst>
          </a:prstGeom>
          <a:blipFill>
            <a:blip r:embed="rId5"/>
            <a:stretch>
              <a:fillRect r="-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latin typeface="Helvetica" pitchFamily="2" charset="0"/>
            </a:endParaRPr>
          </a:p>
        </p:txBody>
      </p:sp>
      <p:sp>
        <p:nvSpPr>
          <p:cNvPr id="6" name="Rounded Rectangle 5">
            <a:extLst>
              <a:ext uri="{FF2B5EF4-FFF2-40B4-BE49-F238E27FC236}">
                <a16:creationId xmlns:a16="http://schemas.microsoft.com/office/drawing/2014/main" id="{E79C783C-3768-E30B-74E5-DC57583C3F34}"/>
              </a:ext>
            </a:extLst>
          </p:cNvPr>
          <p:cNvSpPr/>
          <p:nvPr/>
        </p:nvSpPr>
        <p:spPr>
          <a:xfrm>
            <a:off x="7908554" y="2500497"/>
            <a:ext cx="3171969" cy="2141466"/>
          </a:xfrm>
          <a:prstGeom prst="roundRect">
            <a:avLst>
              <a:gd name="adj" fmla="val 5076"/>
            </a:avLst>
          </a:prstGeom>
          <a:blipFill>
            <a:blip r:embed="rId6"/>
            <a:stretch>
              <a:fillRect r="-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latin typeface="Helvetica" pitchFamily="2" charset="0"/>
            </a:endParaRPr>
          </a:p>
        </p:txBody>
      </p:sp>
      <p:sp>
        <p:nvSpPr>
          <p:cNvPr id="12" name="Rounded Rectangle 11">
            <a:extLst>
              <a:ext uri="{FF2B5EF4-FFF2-40B4-BE49-F238E27FC236}">
                <a16:creationId xmlns:a16="http://schemas.microsoft.com/office/drawing/2014/main" id="{0807E4BA-A19B-EBB6-29A2-7DB606B8F0E7}"/>
              </a:ext>
            </a:extLst>
          </p:cNvPr>
          <p:cNvSpPr/>
          <p:nvPr/>
        </p:nvSpPr>
        <p:spPr>
          <a:xfrm>
            <a:off x="1362295" y="4369297"/>
            <a:ext cx="2640769" cy="52576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pitchFamily="2" charset="0"/>
              </a:rPr>
              <a:t>Your online activity</a:t>
            </a:r>
          </a:p>
        </p:txBody>
      </p:sp>
      <p:sp>
        <p:nvSpPr>
          <p:cNvPr id="14" name="Rounded Rectangle 13">
            <a:extLst>
              <a:ext uri="{FF2B5EF4-FFF2-40B4-BE49-F238E27FC236}">
                <a16:creationId xmlns:a16="http://schemas.microsoft.com/office/drawing/2014/main" id="{52CD6CC3-1BF8-4287-8825-80427E4D43EA}"/>
              </a:ext>
            </a:extLst>
          </p:cNvPr>
          <p:cNvSpPr/>
          <p:nvPr/>
        </p:nvSpPr>
        <p:spPr>
          <a:xfrm>
            <a:off x="4803640" y="4328780"/>
            <a:ext cx="2640769" cy="52576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pitchFamily="2" charset="0"/>
              </a:rPr>
              <a:t>Your friendships</a:t>
            </a:r>
          </a:p>
        </p:txBody>
      </p:sp>
      <p:sp>
        <p:nvSpPr>
          <p:cNvPr id="15" name="Rounded Rectangle 14">
            <a:extLst>
              <a:ext uri="{FF2B5EF4-FFF2-40B4-BE49-F238E27FC236}">
                <a16:creationId xmlns:a16="http://schemas.microsoft.com/office/drawing/2014/main" id="{567AFAC6-329C-7FF4-DBED-DB725A13A842}"/>
              </a:ext>
            </a:extLst>
          </p:cNvPr>
          <p:cNvSpPr/>
          <p:nvPr/>
        </p:nvSpPr>
        <p:spPr>
          <a:xfrm>
            <a:off x="8179174" y="4328780"/>
            <a:ext cx="2640769" cy="52576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Helvetica" pitchFamily="2" charset="0"/>
              </a:rPr>
              <a:t>Your wellbeing</a:t>
            </a:r>
          </a:p>
        </p:txBody>
      </p:sp>
      <p:pic>
        <p:nvPicPr>
          <p:cNvPr id="7" name="Picture 6">
            <a:extLst>
              <a:ext uri="{FF2B5EF4-FFF2-40B4-BE49-F238E27FC236}">
                <a16:creationId xmlns:a16="http://schemas.microsoft.com/office/drawing/2014/main" id="{688451FD-1573-A538-E86B-FAB11C19E4A8}"/>
              </a:ext>
            </a:extLst>
          </p:cNvPr>
          <p:cNvPicPr>
            <a:picLocks noChangeAspect="1"/>
          </p:cNvPicPr>
          <p:nvPr/>
        </p:nvPicPr>
        <p:blipFill>
          <a:blip r:embed="rId7"/>
          <a:stretch>
            <a:fillRect/>
          </a:stretch>
        </p:blipFill>
        <p:spPr>
          <a:xfrm>
            <a:off x="10908239" y="188640"/>
            <a:ext cx="1070044" cy="1036253"/>
          </a:xfrm>
          <a:prstGeom prst="rect">
            <a:avLst/>
          </a:prstGeom>
        </p:spPr>
      </p:pic>
    </p:spTree>
    <p:extLst>
      <p:ext uri="{BB962C8B-B14F-4D97-AF65-F5344CB8AC3E}">
        <p14:creationId xmlns:p14="http://schemas.microsoft.com/office/powerpoint/2010/main" val="146432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D75B2C92-4CE4-9346-9776-17A46C244F8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E87624E-EC93-41C5-3BE9-DEC81EC360C4}"/>
              </a:ext>
            </a:extLst>
          </p:cNvPr>
          <p:cNvSpPr txBox="1"/>
          <p:nvPr/>
        </p:nvSpPr>
        <p:spPr>
          <a:xfrm>
            <a:off x="407368" y="4221088"/>
            <a:ext cx="7620900" cy="2143344"/>
          </a:xfrm>
          <a:prstGeom prst="rect">
            <a:avLst/>
          </a:prstGeom>
          <a:noFill/>
        </p:spPr>
        <p:txBody>
          <a:bodyPr wrap="square" rtlCol="0">
            <a:spAutoFit/>
          </a:bodyPr>
          <a:lstStyle/>
          <a:p>
            <a:pPr>
              <a:lnSpc>
                <a:spcPct val="120000"/>
              </a:lnSpc>
              <a:spcAft>
                <a:spcPts val="1200"/>
              </a:spcAft>
            </a:pPr>
            <a:r>
              <a:rPr lang="en-GB" sz="2400" b="1" dirty="0">
                <a:solidFill>
                  <a:schemeClr val="bg1"/>
                </a:solidFill>
                <a:effectLst>
                  <a:glow rad="63500">
                    <a:schemeClr val="tx1">
                      <a:alpha val="40000"/>
                    </a:schemeClr>
                  </a:glow>
                </a:effectLst>
                <a:latin typeface="Helvetica" pitchFamily="2" charset="0"/>
              </a:rPr>
              <a:t>You are unique and gifted in ways that can make you happy and make a difference to our world. </a:t>
            </a:r>
          </a:p>
          <a:p>
            <a:pPr>
              <a:lnSpc>
                <a:spcPct val="120000"/>
              </a:lnSpc>
              <a:spcAft>
                <a:spcPts val="1200"/>
              </a:spcAft>
            </a:pPr>
            <a:r>
              <a:rPr lang="en-GB" sz="2400" b="1" dirty="0">
                <a:solidFill>
                  <a:schemeClr val="bg1"/>
                </a:solidFill>
                <a:effectLst>
                  <a:glow rad="63500">
                    <a:schemeClr val="tx1">
                      <a:alpha val="40000"/>
                    </a:schemeClr>
                  </a:glow>
                </a:effectLst>
                <a:latin typeface="Helvetica" pitchFamily="2" charset="0"/>
              </a:rPr>
              <a:t>You have your whole life ahead of you. </a:t>
            </a:r>
          </a:p>
          <a:p>
            <a:pPr>
              <a:lnSpc>
                <a:spcPct val="120000"/>
              </a:lnSpc>
              <a:spcAft>
                <a:spcPts val="1200"/>
              </a:spcAft>
            </a:pPr>
            <a:r>
              <a:rPr lang="en-GB" sz="2400" b="1" dirty="0">
                <a:solidFill>
                  <a:schemeClr val="bg1"/>
                </a:solidFill>
                <a:effectLst>
                  <a:glow rad="63500">
                    <a:schemeClr val="tx1">
                      <a:alpha val="40000"/>
                    </a:schemeClr>
                  </a:glow>
                </a:effectLst>
                <a:latin typeface="Helvetica" pitchFamily="2" charset="0"/>
              </a:rPr>
              <a:t>Live it to the full!</a:t>
            </a:r>
          </a:p>
        </p:txBody>
      </p:sp>
      <p:pic>
        <p:nvPicPr>
          <p:cNvPr id="3" name="Picture 2">
            <a:extLst>
              <a:ext uri="{FF2B5EF4-FFF2-40B4-BE49-F238E27FC236}">
                <a16:creationId xmlns:a16="http://schemas.microsoft.com/office/drawing/2014/main" id="{3E991DFF-94ED-693A-0811-1B07C82A6CF4}"/>
              </a:ext>
            </a:extLst>
          </p:cNvPr>
          <p:cNvPicPr>
            <a:picLocks noChangeAspect="1"/>
          </p:cNvPicPr>
          <p:nvPr/>
        </p:nvPicPr>
        <p:blipFill rotWithShape="1">
          <a:blip r:embed="rId4"/>
          <a:srcRect l="65244" t="17295" r="4357" b="29453"/>
          <a:stretch/>
        </p:blipFill>
        <p:spPr>
          <a:xfrm>
            <a:off x="191344" y="116632"/>
            <a:ext cx="1070043" cy="1027804"/>
          </a:xfrm>
          <a:prstGeom prst="rect">
            <a:avLst/>
          </a:prstGeom>
        </p:spPr>
      </p:pic>
      <p:pic>
        <p:nvPicPr>
          <p:cNvPr id="2" name="Picture 1">
            <a:extLst>
              <a:ext uri="{FF2B5EF4-FFF2-40B4-BE49-F238E27FC236}">
                <a16:creationId xmlns:a16="http://schemas.microsoft.com/office/drawing/2014/main" id="{37CD10AB-41DD-7DA0-3421-86BAC1898262}"/>
              </a:ext>
            </a:extLst>
          </p:cNvPr>
          <p:cNvPicPr>
            <a:picLocks noChangeAspect="1"/>
          </p:cNvPicPr>
          <p:nvPr/>
        </p:nvPicPr>
        <p:blipFill>
          <a:blip r:embed="rId5"/>
          <a:stretch>
            <a:fillRect/>
          </a:stretch>
        </p:blipFill>
        <p:spPr>
          <a:xfrm>
            <a:off x="9933663" y="4516813"/>
            <a:ext cx="1685714" cy="1847619"/>
          </a:xfrm>
          <a:prstGeom prst="rect">
            <a:avLst/>
          </a:prstGeom>
        </p:spPr>
      </p:pic>
      <p:sp>
        <p:nvSpPr>
          <p:cNvPr id="5" name="TextBox 4">
            <a:extLst>
              <a:ext uri="{FF2B5EF4-FFF2-40B4-BE49-F238E27FC236}">
                <a16:creationId xmlns:a16="http://schemas.microsoft.com/office/drawing/2014/main" id="{E543B78D-659D-32B6-A097-D38280E2B917}"/>
              </a:ext>
            </a:extLst>
          </p:cNvPr>
          <p:cNvSpPr txBox="1"/>
          <p:nvPr/>
        </p:nvSpPr>
        <p:spPr>
          <a:xfrm>
            <a:off x="8184232" y="4036422"/>
            <a:ext cx="3888432" cy="369332"/>
          </a:xfrm>
          <a:prstGeom prst="rect">
            <a:avLst/>
          </a:prstGeom>
          <a:noFill/>
        </p:spPr>
        <p:txBody>
          <a:bodyPr wrap="square">
            <a:spAutoFit/>
          </a:bodyPr>
          <a:lstStyle/>
          <a:p>
            <a:r>
              <a:rPr lang="en-GB" b="1" dirty="0">
                <a:solidFill>
                  <a:schemeClr val="bg1"/>
                </a:solidFill>
              </a:rPr>
              <a:t>https://forms.office.com/e/sv0f2HJf67</a:t>
            </a:r>
          </a:p>
        </p:txBody>
      </p:sp>
      <p:pic>
        <p:nvPicPr>
          <p:cNvPr id="4" name="Picture 3">
            <a:extLst>
              <a:ext uri="{FF2B5EF4-FFF2-40B4-BE49-F238E27FC236}">
                <a16:creationId xmlns:a16="http://schemas.microsoft.com/office/drawing/2014/main" id="{2C0793A0-E570-53CB-3667-DAEEBD429329}"/>
              </a:ext>
            </a:extLst>
          </p:cNvPr>
          <p:cNvPicPr>
            <a:picLocks noChangeAspect="1"/>
          </p:cNvPicPr>
          <p:nvPr/>
        </p:nvPicPr>
        <p:blipFill>
          <a:blip r:embed="rId6"/>
          <a:stretch>
            <a:fillRect/>
          </a:stretch>
        </p:blipFill>
        <p:spPr>
          <a:xfrm>
            <a:off x="11020740" y="149086"/>
            <a:ext cx="1070044" cy="1036253"/>
          </a:xfrm>
          <a:prstGeom prst="rect">
            <a:avLst/>
          </a:prstGeom>
        </p:spPr>
      </p:pic>
    </p:spTree>
    <p:extLst>
      <p:ext uri="{BB962C8B-B14F-4D97-AF65-F5344CB8AC3E}">
        <p14:creationId xmlns:p14="http://schemas.microsoft.com/office/powerpoint/2010/main" val="224775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4" descr="Crowd people walking silhouette isolated Vector Image">
            <a:extLst>
              <a:ext uri="{FF2B5EF4-FFF2-40B4-BE49-F238E27FC236}">
                <a16:creationId xmlns:a16="http://schemas.microsoft.com/office/drawing/2014/main" id="{38E233E1-1607-CCA0-CD8F-FBD883F89BFB}"/>
              </a:ext>
            </a:extLst>
          </p:cNvPr>
          <p:cNvPicPr>
            <a:picLocks noChangeAspect="1" noChangeArrowheads="1"/>
          </p:cNvPicPr>
          <p:nvPr/>
        </p:nvPicPr>
        <p:blipFill rotWithShape="1">
          <a:blip r:embed="rId3" cstate="email">
            <a:alphaModFix amt="8000"/>
            <a:extLst>
              <a:ext uri="{28A0092B-C50C-407E-A947-70E740481C1C}">
                <a14:useLocalDpi xmlns:a14="http://schemas.microsoft.com/office/drawing/2010/main"/>
              </a:ext>
            </a:extLst>
          </a:blip>
          <a:srcRect l="9015" t="25037" r="7977" b="29333"/>
          <a:stretch>
            <a:fillRect/>
          </a:stretch>
        </p:blipFill>
        <p:spPr bwMode="auto">
          <a:xfrm>
            <a:off x="0" y="1041382"/>
            <a:ext cx="12192000" cy="5228054"/>
          </a:xfrm>
          <a:prstGeom prst="rect">
            <a:avLst/>
          </a:prstGeom>
          <a:noFill/>
          <a:effectLst>
            <a:softEdge rad="698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7E9183-5952-FCFD-3665-A42D50643B46}"/>
              </a:ext>
            </a:extLst>
          </p:cNvPr>
          <p:cNvSpPr txBox="1"/>
          <p:nvPr/>
        </p:nvSpPr>
        <p:spPr>
          <a:xfrm>
            <a:off x="695400" y="2420888"/>
            <a:ext cx="9361040" cy="1569660"/>
          </a:xfrm>
          <a:prstGeom prst="rect">
            <a:avLst/>
          </a:prstGeom>
          <a:noFill/>
        </p:spPr>
        <p:txBody>
          <a:bodyPr wrap="square" rtlCol="0">
            <a:spAutoFit/>
          </a:bodyPr>
          <a:lstStyle/>
          <a:p>
            <a:r>
              <a:rPr lang="en-GB" sz="4800" b="1" dirty="0">
                <a:solidFill>
                  <a:schemeClr val="bg1"/>
                </a:solidFill>
                <a:latin typeface="Helvetica" pitchFamily="2" charset="0"/>
              </a:rPr>
              <a:t>What do you </a:t>
            </a:r>
            <a:r>
              <a:rPr lang="en-GB" sz="4800" b="1" dirty="0">
                <a:solidFill>
                  <a:srgbClr val="FFC000"/>
                </a:solidFill>
                <a:latin typeface="Helvetica" pitchFamily="2" charset="0"/>
              </a:rPr>
              <a:t>think</a:t>
            </a:r>
            <a:r>
              <a:rPr lang="en-GB" sz="4800" b="1" dirty="0">
                <a:solidFill>
                  <a:schemeClr val="bg1"/>
                </a:solidFill>
                <a:latin typeface="Helvetica" pitchFamily="2" charset="0"/>
              </a:rPr>
              <a:t> of when you hear the term </a:t>
            </a:r>
            <a:r>
              <a:rPr lang="en-GB" sz="4800" b="1" dirty="0">
                <a:solidFill>
                  <a:srgbClr val="FFC000"/>
                </a:solidFill>
                <a:latin typeface="Helvetica" pitchFamily="2" charset="0"/>
              </a:rPr>
              <a:t>Modern Slavery</a:t>
            </a:r>
            <a:r>
              <a:rPr lang="en-GB" sz="4800" b="1" dirty="0">
                <a:solidFill>
                  <a:schemeClr val="bg1"/>
                </a:solidFill>
                <a:latin typeface="Helvetica" pitchFamily="2" charset="0"/>
              </a:rPr>
              <a:t>?</a:t>
            </a:r>
            <a:endParaRPr lang="en-GB" sz="4800" b="1" dirty="0">
              <a:latin typeface="Helvetica" pitchFamily="2" charset="0"/>
            </a:endParaRPr>
          </a:p>
        </p:txBody>
      </p:sp>
      <p:pic>
        <p:nvPicPr>
          <p:cNvPr id="7" name="Picture 6">
            <a:extLst>
              <a:ext uri="{FF2B5EF4-FFF2-40B4-BE49-F238E27FC236}">
                <a16:creationId xmlns:a16="http://schemas.microsoft.com/office/drawing/2014/main" id="{E4875E84-E3D6-E8B0-B1EC-513DCA3F21A1}"/>
              </a:ext>
            </a:extLst>
          </p:cNvPr>
          <p:cNvPicPr>
            <a:picLocks noChangeAspect="1"/>
          </p:cNvPicPr>
          <p:nvPr/>
        </p:nvPicPr>
        <p:blipFill rotWithShape="1">
          <a:blip r:embed="rId4"/>
          <a:srcRect l="65244" t="17295" r="4357" b="29453"/>
          <a:stretch/>
        </p:blipFill>
        <p:spPr>
          <a:xfrm>
            <a:off x="160378" y="74662"/>
            <a:ext cx="1070043" cy="1027804"/>
          </a:xfrm>
          <a:prstGeom prst="rect">
            <a:avLst/>
          </a:prstGeom>
        </p:spPr>
      </p:pic>
      <p:pic>
        <p:nvPicPr>
          <p:cNvPr id="3" name="Picture 2">
            <a:extLst>
              <a:ext uri="{FF2B5EF4-FFF2-40B4-BE49-F238E27FC236}">
                <a16:creationId xmlns:a16="http://schemas.microsoft.com/office/drawing/2014/main" id="{BFCEA409-3E81-5591-C2D7-F076FB3BAAFE}"/>
              </a:ext>
            </a:extLst>
          </p:cNvPr>
          <p:cNvPicPr>
            <a:picLocks noChangeAspect="1"/>
          </p:cNvPicPr>
          <p:nvPr/>
        </p:nvPicPr>
        <p:blipFill>
          <a:blip r:embed="rId5"/>
          <a:stretch>
            <a:fillRect/>
          </a:stretch>
        </p:blipFill>
        <p:spPr>
          <a:xfrm>
            <a:off x="10961578" y="74662"/>
            <a:ext cx="1070044" cy="1036253"/>
          </a:xfrm>
          <a:prstGeom prst="rect">
            <a:avLst/>
          </a:prstGeom>
        </p:spPr>
      </p:pic>
    </p:spTree>
    <p:extLst>
      <p:ext uri="{BB962C8B-B14F-4D97-AF65-F5344CB8AC3E}">
        <p14:creationId xmlns:p14="http://schemas.microsoft.com/office/powerpoint/2010/main" val="3753185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9D09E6-58C8-EECB-8F7A-E71786A5DBA3}"/>
              </a:ext>
            </a:extLst>
          </p:cNvPr>
          <p:cNvSpPr/>
          <p:nvPr/>
        </p:nvSpPr>
        <p:spPr>
          <a:xfrm>
            <a:off x="0" y="0"/>
            <a:ext cx="12192001" cy="900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Overview of                                                                                                            Introduction</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D053FBA-ADC6-9800-561F-F8E55E995B92}"/>
              </a:ext>
            </a:extLst>
          </p:cNvPr>
          <p:cNvSpPr txBox="1">
            <a:spLocks/>
          </p:cNvSpPr>
          <p:nvPr/>
        </p:nvSpPr>
        <p:spPr>
          <a:xfrm>
            <a:off x="430237" y="1171404"/>
            <a:ext cx="6911596" cy="65511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kern="1200">
                <a:solidFill>
                  <a:srgbClr val="2E2C7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Calibri" panose="020F0502020204030204"/>
                <a:ea typeface="+mj-ea"/>
                <a:cs typeface="+mj-cs"/>
              </a:rPr>
              <a:t>International definition for human trafficking</a:t>
            </a:r>
          </a:p>
        </p:txBody>
      </p:sp>
      <p:sp>
        <p:nvSpPr>
          <p:cNvPr id="10" name="Title 1">
            <a:extLst>
              <a:ext uri="{FF2B5EF4-FFF2-40B4-BE49-F238E27FC236}">
                <a16:creationId xmlns:a16="http://schemas.microsoft.com/office/drawing/2014/main" id="{F3A9252E-EA58-363D-7A93-F62D5B65C0E4}"/>
              </a:ext>
            </a:extLst>
          </p:cNvPr>
          <p:cNvSpPr txBox="1">
            <a:spLocks/>
          </p:cNvSpPr>
          <p:nvPr/>
        </p:nvSpPr>
        <p:spPr>
          <a:xfrm>
            <a:off x="1919536" y="246336"/>
            <a:ext cx="6121941" cy="94626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kern="1200">
                <a:solidFill>
                  <a:srgbClr val="2E2C7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rPr>
              <a:t>Introduction to Modern Slavery</a:t>
            </a:r>
          </a:p>
        </p:txBody>
      </p:sp>
      <p:pic>
        <p:nvPicPr>
          <p:cNvPr id="11" name="Picture 10">
            <a:extLst>
              <a:ext uri="{FF2B5EF4-FFF2-40B4-BE49-F238E27FC236}">
                <a16:creationId xmlns:a16="http://schemas.microsoft.com/office/drawing/2014/main" id="{EE4FD6B4-2EAE-B477-5A41-A5CECD1AEECB}"/>
              </a:ext>
            </a:extLst>
          </p:cNvPr>
          <p:cNvPicPr>
            <a:picLocks noChangeAspect="1"/>
          </p:cNvPicPr>
          <p:nvPr/>
        </p:nvPicPr>
        <p:blipFill rotWithShape="1">
          <a:blip r:embed="rId3"/>
          <a:srcRect l="65244" t="17295" r="4357" b="29453"/>
          <a:stretch/>
        </p:blipFill>
        <p:spPr>
          <a:xfrm>
            <a:off x="243191" y="85318"/>
            <a:ext cx="1070043" cy="1027804"/>
          </a:xfrm>
          <a:prstGeom prst="rect">
            <a:avLst/>
          </a:prstGeom>
        </p:spPr>
      </p:pic>
      <p:pic>
        <p:nvPicPr>
          <p:cNvPr id="12" name="Picture 11" descr="A silhouette of a person falling">
            <a:extLst>
              <a:ext uri="{FF2B5EF4-FFF2-40B4-BE49-F238E27FC236}">
                <a16:creationId xmlns:a16="http://schemas.microsoft.com/office/drawing/2014/main" id="{7E002A28-C767-96D4-C094-9924556959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81" t="12670" r="9312" b="15264"/>
          <a:stretch/>
        </p:blipFill>
        <p:spPr>
          <a:xfrm>
            <a:off x="8443832" y="2491137"/>
            <a:ext cx="2755392" cy="2919444"/>
          </a:xfrm>
          <a:prstGeom prst="rect">
            <a:avLst/>
          </a:prstGeom>
        </p:spPr>
      </p:pic>
      <p:pic>
        <p:nvPicPr>
          <p:cNvPr id="4" name="Picture 3">
            <a:extLst>
              <a:ext uri="{FF2B5EF4-FFF2-40B4-BE49-F238E27FC236}">
                <a16:creationId xmlns:a16="http://schemas.microsoft.com/office/drawing/2014/main" id="{0D936AA2-57AA-9B8C-C159-CE8E22DD6D77}"/>
              </a:ext>
            </a:extLst>
          </p:cNvPr>
          <p:cNvPicPr>
            <a:picLocks noChangeAspect="1"/>
          </p:cNvPicPr>
          <p:nvPr/>
        </p:nvPicPr>
        <p:blipFill>
          <a:blip r:embed="rId5"/>
          <a:stretch>
            <a:fillRect/>
          </a:stretch>
        </p:blipFill>
        <p:spPr>
          <a:xfrm>
            <a:off x="10920536" y="85318"/>
            <a:ext cx="1158340" cy="1121761"/>
          </a:xfrm>
          <a:prstGeom prst="rect">
            <a:avLst/>
          </a:prstGeom>
        </p:spPr>
      </p:pic>
      <p:sp>
        <p:nvSpPr>
          <p:cNvPr id="5" name="Rectangle 4">
            <a:extLst>
              <a:ext uri="{FF2B5EF4-FFF2-40B4-BE49-F238E27FC236}">
                <a16:creationId xmlns:a16="http://schemas.microsoft.com/office/drawing/2014/main" id="{52538268-6EA5-2D4F-AC84-B0C633F58D1E}"/>
              </a:ext>
            </a:extLst>
          </p:cNvPr>
          <p:cNvSpPr/>
          <p:nvPr/>
        </p:nvSpPr>
        <p:spPr>
          <a:xfrm>
            <a:off x="536402" y="2165844"/>
            <a:ext cx="1728192"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96B7A80-CF54-8E22-E8EE-6F111652A7EF}"/>
              </a:ext>
            </a:extLst>
          </p:cNvPr>
          <p:cNvSpPr/>
          <p:nvPr/>
        </p:nvSpPr>
        <p:spPr>
          <a:xfrm>
            <a:off x="557715" y="3569102"/>
            <a:ext cx="1728192"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C86774-CC12-809B-B19D-BC086097FEF0}"/>
              </a:ext>
            </a:extLst>
          </p:cNvPr>
          <p:cNvSpPr/>
          <p:nvPr/>
        </p:nvSpPr>
        <p:spPr>
          <a:xfrm>
            <a:off x="607348" y="4948916"/>
            <a:ext cx="1728192" cy="7200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WHY</a:t>
            </a:r>
          </a:p>
        </p:txBody>
      </p:sp>
      <p:sp>
        <p:nvSpPr>
          <p:cNvPr id="2" name="TextBox 1">
            <a:extLst>
              <a:ext uri="{FF2B5EF4-FFF2-40B4-BE49-F238E27FC236}">
                <a16:creationId xmlns:a16="http://schemas.microsoft.com/office/drawing/2014/main" id="{8CCA053F-55AB-1AA5-381B-AB889A7F7803}"/>
              </a:ext>
            </a:extLst>
          </p:cNvPr>
          <p:cNvSpPr txBox="1"/>
          <p:nvPr/>
        </p:nvSpPr>
        <p:spPr>
          <a:xfrm>
            <a:off x="3368703" y="2132856"/>
            <a:ext cx="4239465" cy="923330"/>
          </a:xfrm>
          <a:prstGeom prst="rect">
            <a:avLst/>
          </a:prstGeom>
          <a:solidFill>
            <a:srgbClr val="00B0F0"/>
          </a:solidFill>
        </p:spPr>
        <p:txBody>
          <a:bodyPr wrap="square" rtlCol="0">
            <a:spAutoFit/>
          </a:bodyPr>
          <a:lstStyle/>
          <a:p>
            <a:r>
              <a:rPr lang="en-GB" dirty="0">
                <a:solidFill>
                  <a:srgbClr val="002060"/>
                </a:solidFill>
              </a:rPr>
              <a:t>What is done: e.g. recruitment, transportation, transfer, harbouring or receipt of persons </a:t>
            </a:r>
          </a:p>
        </p:txBody>
      </p:sp>
      <p:sp>
        <p:nvSpPr>
          <p:cNvPr id="15" name="TextBox 14">
            <a:extLst>
              <a:ext uri="{FF2B5EF4-FFF2-40B4-BE49-F238E27FC236}">
                <a16:creationId xmlns:a16="http://schemas.microsoft.com/office/drawing/2014/main" id="{7E9C8F00-6BCA-4591-C27A-F1A2FC0ABD72}"/>
              </a:ext>
            </a:extLst>
          </p:cNvPr>
          <p:cNvSpPr txBox="1"/>
          <p:nvPr/>
        </p:nvSpPr>
        <p:spPr>
          <a:xfrm>
            <a:off x="3368703" y="3429954"/>
            <a:ext cx="4239465" cy="1200329"/>
          </a:xfrm>
          <a:prstGeom prst="rect">
            <a:avLst/>
          </a:prstGeom>
          <a:solidFill>
            <a:srgbClr val="00B0F0"/>
          </a:solidFill>
        </p:spPr>
        <p:txBody>
          <a:bodyPr wrap="square" rtlCol="0">
            <a:spAutoFit/>
          </a:bodyPr>
          <a:lstStyle/>
          <a:p>
            <a:r>
              <a:rPr lang="en-GB" dirty="0">
                <a:solidFill>
                  <a:srgbClr val="002060"/>
                </a:solidFill>
              </a:rPr>
              <a:t>How it is done: e.g. the threat of use of force, coercion, abduction, fraud, deception, abuse of power or position of vulnerability</a:t>
            </a:r>
          </a:p>
        </p:txBody>
      </p:sp>
      <p:sp>
        <p:nvSpPr>
          <p:cNvPr id="16" name="TextBox 15">
            <a:extLst>
              <a:ext uri="{FF2B5EF4-FFF2-40B4-BE49-F238E27FC236}">
                <a16:creationId xmlns:a16="http://schemas.microsoft.com/office/drawing/2014/main" id="{A393840F-FBF9-E912-1B5E-C357517549DB}"/>
              </a:ext>
            </a:extLst>
          </p:cNvPr>
          <p:cNvSpPr txBox="1"/>
          <p:nvPr/>
        </p:nvSpPr>
        <p:spPr>
          <a:xfrm>
            <a:off x="3368703" y="4948916"/>
            <a:ext cx="4239465" cy="923330"/>
          </a:xfrm>
          <a:prstGeom prst="rect">
            <a:avLst/>
          </a:prstGeom>
          <a:solidFill>
            <a:srgbClr val="00B0F0"/>
          </a:solidFill>
        </p:spPr>
        <p:txBody>
          <a:bodyPr wrap="square" rtlCol="0">
            <a:spAutoFit/>
          </a:bodyPr>
          <a:lstStyle/>
          <a:p>
            <a:r>
              <a:rPr lang="en-GB" dirty="0">
                <a:solidFill>
                  <a:srgbClr val="002060"/>
                </a:solidFill>
              </a:rPr>
              <a:t>Why it is done: e.g. sexual exploitation, forced labour or services, servitude, criminal activity </a:t>
            </a:r>
          </a:p>
        </p:txBody>
      </p:sp>
      <p:sp>
        <p:nvSpPr>
          <p:cNvPr id="17" name="TextBox 16">
            <a:extLst>
              <a:ext uri="{FF2B5EF4-FFF2-40B4-BE49-F238E27FC236}">
                <a16:creationId xmlns:a16="http://schemas.microsoft.com/office/drawing/2014/main" id="{8E484503-4D27-E1E7-594E-4E5B84DEC7FC}"/>
              </a:ext>
            </a:extLst>
          </p:cNvPr>
          <p:cNvSpPr txBox="1"/>
          <p:nvPr/>
        </p:nvSpPr>
        <p:spPr>
          <a:xfrm>
            <a:off x="992776" y="2342590"/>
            <a:ext cx="864096" cy="366588"/>
          </a:xfrm>
          <a:prstGeom prst="rect">
            <a:avLst/>
          </a:prstGeom>
          <a:noFill/>
        </p:spPr>
        <p:txBody>
          <a:bodyPr wrap="square" rtlCol="0">
            <a:spAutoFit/>
          </a:bodyPr>
          <a:lstStyle/>
          <a:p>
            <a:r>
              <a:rPr lang="en-GB" b="1" dirty="0">
                <a:solidFill>
                  <a:schemeClr val="bg1"/>
                </a:solidFill>
              </a:rPr>
              <a:t>WHAT</a:t>
            </a:r>
          </a:p>
        </p:txBody>
      </p:sp>
      <p:sp>
        <p:nvSpPr>
          <p:cNvPr id="18" name="TextBox 17">
            <a:extLst>
              <a:ext uri="{FF2B5EF4-FFF2-40B4-BE49-F238E27FC236}">
                <a16:creationId xmlns:a16="http://schemas.microsoft.com/office/drawing/2014/main" id="{657F75EE-D272-BBCD-553A-9C5084E8468B}"/>
              </a:ext>
            </a:extLst>
          </p:cNvPr>
          <p:cNvSpPr txBox="1"/>
          <p:nvPr/>
        </p:nvSpPr>
        <p:spPr>
          <a:xfrm>
            <a:off x="1080332" y="3766193"/>
            <a:ext cx="936104" cy="369332"/>
          </a:xfrm>
          <a:prstGeom prst="rect">
            <a:avLst/>
          </a:prstGeom>
          <a:noFill/>
        </p:spPr>
        <p:txBody>
          <a:bodyPr wrap="square" rtlCol="0">
            <a:spAutoFit/>
          </a:bodyPr>
          <a:lstStyle/>
          <a:p>
            <a:r>
              <a:rPr lang="en-GB" b="1" dirty="0">
                <a:solidFill>
                  <a:schemeClr val="bg1"/>
                </a:solidFill>
              </a:rPr>
              <a:t>HOW</a:t>
            </a:r>
          </a:p>
        </p:txBody>
      </p:sp>
      <p:sp>
        <p:nvSpPr>
          <p:cNvPr id="19" name="Arrow: Right 18">
            <a:extLst>
              <a:ext uri="{FF2B5EF4-FFF2-40B4-BE49-F238E27FC236}">
                <a16:creationId xmlns:a16="http://schemas.microsoft.com/office/drawing/2014/main" id="{04E6CDA2-F6DF-B224-7A8A-532F88AFDD33}"/>
              </a:ext>
            </a:extLst>
          </p:cNvPr>
          <p:cNvSpPr/>
          <p:nvPr/>
        </p:nvSpPr>
        <p:spPr>
          <a:xfrm>
            <a:off x="2560366" y="2420888"/>
            <a:ext cx="524175" cy="288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1AB6F1D5-375B-18CA-A39F-CA30C8194EA2}"/>
              </a:ext>
            </a:extLst>
          </p:cNvPr>
          <p:cNvPicPr>
            <a:picLocks noChangeAspect="1"/>
          </p:cNvPicPr>
          <p:nvPr/>
        </p:nvPicPr>
        <p:blipFill>
          <a:blip r:embed="rId6"/>
          <a:stretch>
            <a:fillRect/>
          </a:stretch>
        </p:blipFill>
        <p:spPr>
          <a:xfrm>
            <a:off x="2578980" y="3752423"/>
            <a:ext cx="542591" cy="323116"/>
          </a:xfrm>
          <a:prstGeom prst="rect">
            <a:avLst/>
          </a:prstGeom>
        </p:spPr>
      </p:pic>
      <p:pic>
        <p:nvPicPr>
          <p:cNvPr id="21" name="Picture 20">
            <a:extLst>
              <a:ext uri="{FF2B5EF4-FFF2-40B4-BE49-F238E27FC236}">
                <a16:creationId xmlns:a16="http://schemas.microsoft.com/office/drawing/2014/main" id="{1CB69F04-E9EA-6FBE-DFE5-E72A7FC42DF3}"/>
              </a:ext>
            </a:extLst>
          </p:cNvPr>
          <p:cNvPicPr>
            <a:picLocks noChangeAspect="1"/>
          </p:cNvPicPr>
          <p:nvPr/>
        </p:nvPicPr>
        <p:blipFill>
          <a:blip r:embed="rId6"/>
          <a:stretch>
            <a:fillRect/>
          </a:stretch>
        </p:blipFill>
        <p:spPr>
          <a:xfrm>
            <a:off x="2533039" y="5147398"/>
            <a:ext cx="542591" cy="323116"/>
          </a:xfrm>
          <a:prstGeom prst="rect">
            <a:avLst/>
          </a:prstGeom>
        </p:spPr>
      </p:pic>
    </p:spTree>
    <p:extLst>
      <p:ext uri="{BB962C8B-B14F-4D97-AF65-F5344CB8AC3E}">
        <p14:creationId xmlns:p14="http://schemas.microsoft.com/office/powerpoint/2010/main" val="3381129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quot;Invisible&quot;  - An Introduction To Modern Slavery">
            <a:hlinkClick r:id="" action="ppaction://media"/>
            <a:extLst>
              <a:ext uri="{FF2B5EF4-FFF2-40B4-BE49-F238E27FC236}">
                <a16:creationId xmlns:a16="http://schemas.microsoft.com/office/drawing/2014/main" id="{4345D38F-99BC-433B-3631-5B85090A0A2A}"/>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76330B6-6AE7-8A62-9A12-A19591887556}"/>
              </a:ext>
            </a:extLst>
          </p:cNvPr>
          <p:cNvPicPr>
            <a:picLocks noChangeAspect="1"/>
          </p:cNvPicPr>
          <p:nvPr/>
        </p:nvPicPr>
        <p:blipFill rotWithShape="1">
          <a:blip r:embed="rId5"/>
          <a:srcRect l="65244" t="17295" r="4357" b="29453"/>
          <a:stretch/>
        </p:blipFill>
        <p:spPr>
          <a:xfrm>
            <a:off x="191344" y="188640"/>
            <a:ext cx="1070043" cy="1027804"/>
          </a:xfrm>
          <a:prstGeom prst="rect">
            <a:avLst/>
          </a:prstGeom>
        </p:spPr>
      </p:pic>
      <p:pic>
        <p:nvPicPr>
          <p:cNvPr id="3" name="Picture 2">
            <a:extLst>
              <a:ext uri="{FF2B5EF4-FFF2-40B4-BE49-F238E27FC236}">
                <a16:creationId xmlns:a16="http://schemas.microsoft.com/office/drawing/2014/main" id="{B3B62544-F34F-8FD5-6EDE-FAD3FE59009D}"/>
              </a:ext>
            </a:extLst>
          </p:cNvPr>
          <p:cNvPicPr>
            <a:picLocks noChangeAspect="1"/>
          </p:cNvPicPr>
          <p:nvPr/>
        </p:nvPicPr>
        <p:blipFill>
          <a:blip r:embed="rId6"/>
          <a:stretch>
            <a:fillRect/>
          </a:stretch>
        </p:blipFill>
        <p:spPr>
          <a:xfrm>
            <a:off x="10938590" y="141662"/>
            <a:ext cx="1070043" cy="1036252"/>
          </a:xfrm>
          <a:prstGeom prst="rect">
            <a:avLst/>
          </a:prstGeom>
        </p:spPr>
      </p:pic>
    </p:spTree>
    <p:extLst>
      <p:ext uri="{BB962C8B-B14F-4D97-AF65-F5344CB8AC3E}">
        <p14:creationId xmlns:p14="http://schemas.microsoft.com/office/powerpoint/2010/main" val="389669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0B75-F52C-7CBB-A3F4-1E3205C429F4}"/>
              </a:ext>
            </a:extLst>
          </p:cNvPr>
          <p:cNvSpPr txBox="1">
            <a:spLocks noGrp="1"/>
          </p:cNvSpPr>
          <p:nvPr>
            <p:ph type="title" idx="4294967295"/>
          </p:nvPr>
        </p:nvSpPr>
        <p:spPr>
          <a:xfrm>
            <a:off x="839416" y="1196752"/>
            <a:ext cx="72008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Helvetica" pitchFamily="2" charset="0"/>
                <a:ea typeface="+mn-ea"/>
                <a:cs typeface="+mn-cs"/>
              </a:rPr>
              <a:t>Discussion</a:t>
            </a:r>
          </a:p>
        </p:txBody>
      </p:sp>
      <p:pic>
        <p:nvPicPr>
          <p:cNvPr id="4" name="Picture 3">
            <a:extLst>
              <a:ext uri="{FF2B5EF4-FFF2-40B4-BE49-F238E27FC236}">
                <a16:creationId xmlns:a16="http://schemas.microsoft.com/office/drawing/2014/main" id="{2D0E5C0C-3C87-3F72-6DCB-E3630822C148}"/>
              </a:ext>
              <a:ext uri="{C183D7F6-B498-43B3-948B-1728B52AA6E4}">
                <adec:decorative xmlns:adec="http://schemas.microsoft.com/office/drawing/2017/decorative" val="1"/>
              </a:ext>
            </a:extLst>
          </p:cNvPr>
          <p:cNvPicPr>
            <a:picLocks noChangeAspect="1"/>
          </p:cNvPicPr>
          <p:nvPr/>
        </p:nvPicPr>
        <p:blipFill rotWithShape="1">
          <a:blip r:embed="rId3"/>
          <a:srcRect l="65244" t="17295" r="4357" b="29453"/>
          <a:stretch/>
        </p:blipFill>
        <p:spPr>
          <a:xfrm>
            <a:off x="191344" y="168948"/>
            <a:ext cx="1070043" cy="1027804"/>
          </a:xfrm>
          <a:prstGeom prst="rect">
            <a:avLst/>
          </a:prstGeom>
        </p:spPr>
      </p:pic>
      <p:sp>
        <p:nvSpPr>
          <p:cNvPr id="12" name="Rounded Rectangle 11">
            <a:extLst>
              <a:ext uri="{FF2B5EF4-FFF2-40B4-BE49-F238E27FC236}">
                <a16:creationId xmlns:a16="http://schemas.microsoft.com/office/drawing/2014/main" id="{854E32D9-4F42-CB11-4BC5-40301EB49AC8}"/>
              </a:ext>
            </a:extLst>
          </p:cNvPr>
          <p:cNvSpPr/>
          <p:nvPr/>
        </p:nvSpPr>
        <p:spPr>
          <a:xfrm>
            <a:off x="911424" y="2348880"/>
            <a:ext cx="3024336" cy="237626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What struck you </a:t>
            </a:r>
            <a:br>
              <a:rPr kumimoji="0" lang="en-GB" sz="18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br>
            <a:r>
              <a:rPr kumimoji="0" lang="en-GB" sz="18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about this video?</a:t>
            </a:r>
          </a:p>
        </p:txBody>
      </p:sp>
      <p:sp>
        <p:nvSpPr>
          <p:cNvPr id="13" name="Rounded Rectangle 12">
            <a:extLst>
              <a:ext uri="{FF2B5EF4-FFF2-40B4-BE49-F238E27FC236}">
                <a16:creationId xmlns:a16="http://schemas.microsoft.com/office/drawing/2014/main" id="{4E0C5BBD-8AEF-52D3-6968-A5ADC5AF0BDF}"/>
              </a:ext>
            </a:extLst>
          </p:cNvPr>
          <p:cNvSpPr/>
          <p:nvPr/>
        </p:nvSpPr>
        <p:spPr>
          <a:xfrm>
            <a:off x="4599315" y="2348880"/>
            <a:ext cx="3024336" cy="237626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How does modern slavery impact people?</a:t>
            </a:r>
          </a:p>
        </p:txBody>
      </p:sp>
      <p:sp>
        <p:nvSpPr>
          <p:cNvPr id="14" name="Rounded Rectangle 13">
            <a:extLst>
              <a:ext uri="{FF2B5EF4-FFF2-40B4-BE49-F238E27FC236}">
                <a16:creationId xmlns:a16="http://schemas.microsoft.com/office/drawing/2014/main" id="{7629993F-EAAB-7EA6-7458-4476D53CAA6F}"/>
              </a:ext>
            </a:extLst>
          </p:cNvPr>
          <p:cNvSpPr/>
          <p:nvPr/>
        </p:nvSpPr>
        <p:spPr>
          <a:xfrm>
            <a:off x="8287205" y="2348880"/>
            <a:ext cx="3024336" cy="2376264"/>
          </a:xfrm>
          <a:prstGeom prst="roundRect">
            <a:avLst>
              <a:gd name="adj" fmla="val 507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F81BD">
                    <a:lumMod val="50000"/>
                  </a:srgbClr>
                </a:solidFill>
                <a:effectLst/>
                <a:uLnTx/>
                <a:uFillTx/>
                <a:latin typeface="Helvetica" pitchFamily="2" charset="0"/>
                <a:ea typeface="+mn-ea"/>
                <a:cs typeface="+mn-cs"/>
              </a:rPr>
              <a:t>What are the different forms of modern slavery?</a:t>
            </a:r>
          </a:p>
        </p:txBody>
      </p:sp>
      <p:pic>
        <p:nvPicPr>
          <p:cNvPr id="3" name="Picture 2">
            <a:extLst>
              <a:ext uri="{FF2B5EF4-FFF2-40B4-BE49-F238E27FC236}">
                <a16:creationId xmlns:a16="http://schemas.microsoft.com/office/drawing/2014/main" id="{C91DE8F4-20FA-6F62-C641-F4285BD32BDA}"/>
              </a:ext>
            </a:extLst>
          </p:cNvPr>
          <p:cNvPicPr>
            <a:picLocks noChangeAspect="1"/>
          </p:cNvPicPr>
          <p:nvPr/>
        </p:nvPicPr>
        <p:blipFill>
          <a:blip r:embed="rId4"/>
          <a:stretch>
            <a:fillRect/>
          </a:stretch>
        </p:blipFill>
        <p:spPr>
          <a:xfrm>
            <a:off x="10965124" y="260649"/>
            <a:ext cx="966629" cy="936104"/>
          </a:xfrm>
          <a:prstGeom prst="rect">
            <a:avLst/>
          </a:prstGeom>
        </p:spPr>
      </p:pic>
    </p:spTree>
    <p:extLst>
      <p:ext uri="{BB962C8B-B14F-4D97-AF65-F5344CB8AC3E}">
        <p14:creationId xmlns:p14="http://schemas.microsoft.com/office/powerpoint/2010/main" val="408284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ACFA89-8842-D2A6-6839-8587242AFC79}"/>
              </a:ext>
            </a:extLst>
          </p:cNvPr>
          <p:cNvSpPr txBox="1"/>
          <p:nvPr/>
        </p:nvSpPr>
        <p:spPr>
          <a:xfrm>
            <a:off x="3634128" y="4116840"/>
            <a:ext cx="7790464" cy="1862048"/>
          </a:xfrm>
          <a:prstGeom prst="rect">
            <a:avLst/>
          </a:prstGeom>
          <a:noFill/>
        </p:spPr>
        <p:txBody>
          <a:bodyPr wrap="square">
            <a:spAutoFit/>
          </a:bodyPr>
          <a:lstStyle/>
          <a:p>
            <a:pPr marL="257175" indent="-257175">
              <a:spcAft>
                <a:spcPts val="600"/>
              </a:spcAft>
              <a:buFont typeface="Arial" panose="020B0604020202020204" pitchFamily="34" charset="0"/>
              <a:buChar char="•"/>
            </a:pPr>
            <a:r>
              <a:rPr lang="en-GB" sz="2000" b="1" dirty="0">
                <a:solidFill>
                  <a:schemeClr val="bg1"/>
                </a:solidFill>
                <a:latin typeface="Helvetica" pitchFamily="2" charset="0"/>
              </a:rPr>
              <a:t>Made to work long hours, in hard conditions.</a:t>
            </a:r>
          </a:p>
          <a:p>
            <a:pPr marL="257175" indent="-257175">
              <a:spcAft>
                <a:spcPts val="600"/>
              </a:spcAft>
              <a:buFont typeface="Arial" panose="020B0604020202020204" pitchFamily="34" charset="0"/>
              <a:buChar char="•"/>
            </a:pPr>
            <a:r>
              <a:rPr lang="en-GB" sz="2000" b="1" dirty="0">
                <a:solidFill>
                  <a:schemeClr val="bg1"/>
                </a:solidFill>
                <a:latin typeface="Helvetica" pitchFamily="2" charset="0"/>
              </a:rPr>
              <a:t>Typical locations can include, constructions sites, car washes, care homes, nail salons.</a:t>
            </a:r>
          </a:p>
          <a:p>
            <a:pPr marL="257175" indent="-257175">
              <a:spcAft>
                <a:spcPts val="600"/>
              </a:spcAft>
              <a:buFont typeface="Arial" panose="020B0604020202020204" pitchFamily="34" charset="0"/>
              <a:buChar char="•"/>
            </a:pPr>
            <a:r>
              <a:rPr lang="en-GB" sz="2000" b="1" dirty="0">
                <a:solidFill>
                  <a:schemeClr val="bg1"/>
                </a:solidFill>
                <a:latin typeface="Helvetica" pitchFamily="2" charset="0"/>
              </a:rPr>
              <a:t>No training or equipment.</a:t>
            </a:r>
          </a:p>
          <a:p>
            <a:pPr marL="257175" indent="-257175">
              <a:spcAft>
                <a:spcPts val="600"/>
              </a:spcAft>
              <a:buFont typeface="Arial" panose="020B0604020202020204" pitchFamily="34" charset="0"/>
              <a:buChar char="•"/>
            </a:pPr>
            <a:r>
              <a:rPr lang="en-GB" sz="2000" b="1" dirty="0">
                <a:solidFill>
                  <a:schemeClr val="bg1"/>
                </a:solidFill>
                <a:latin typeface="Helvetica" pitchFamily="2" charset="0"/>
              </a:rPr>
              <a:t>Forced to hand over wages to traffickers.</a:t>
            </a:r>
          </a:p>
        </p:txBody>
      </p:sp>
      <p:sp>
        <p:nvSpPr>
          <p:cNvPr id="14" name="TextBox 13">
            <a:extLst>
              <a:ext uri="{FF2B5EF4-FFF2-40B4-BE49-F238E27FC236}">
                <a16:creationId xmlns:a16="http://schemas.microsoft.com/office/drawing/2014/main" id="{41C94C66-8009-46B4-53B2-49C21DB5BC5A}"/>
              </a:ext>
            </a:extLst>
          </p:cNvPr>
          <p:cNvSpPr txBox="1"/>
          <p:nvPr/>
        </p:nvSpPr>
        <p:spPr>
          <a:xfrm>
            <a:off x="3634128" y="1602181"/>
            <a:ext cx="7548074" cy="1785104"/>
          </a:xfrm>
          <a:prstGeom prst="rect">
            <a:avLst/>
          </a:prstGeom>
          <a:noFill/>
        </p:spPr>
        <p:txBody>
          <a:bodyPr wrap="square">
            <a:spAutoFit/>
          </a:bodyPr>
          <a:lstStyle/>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Forced to work in a private household.</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Exploited by a partner, relative ‘employer’.</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Childcare, cleaning, ironing and all household tasks.</a:t>
            </a:r>
          </a:p>
          <a:p>
            <a:pPr marL="257175" indent="-257175">
              <a:spcAft>
                <a:spcPts val="1200"/>
              </a:spcAft>
              <a:buFont typeface="Arial" panose="020B0604020202020204" pitchFamily="34" charset="0"/>
              <a:buChar char="•"/>
            </a:pPr>
            <a:r>
              <a:rPr lang="en-GB" sz="2000" b="1" dirty="0">
                <a:solidFill>
                  <a:schemeClr val="bg1"/>
                </a:solidFill>
                <a:latin typeface="Helvetica" pitchFamily="2" charset="0"/>
              </a:rPr>
              <a:t>Long hours, little to no pay.</a:t>
            </a:r>
          </a:p>
        </p:txBody>
      </p:sp>
      <p:sp>
        <p:nvSpPr>
          <p:cNvPr id="5" name="TextBox 4">
            <a:extLst>
              <a:ext uri="{FF2B5EF4-FFF2-40B4-BE49-F238E27FC236}">
                <a16:creationId xmlns:a16="http://schemas.microsoft.com/office/drawing/2014/main" id="{74E7BF57-DADD-D69B-BE18-76E7CC495B28}"/>
              </a:ext>
            </a:extLst>
          </p:cNvPr>
          <p:cNvSpPr txBox="1"/>
          <p:nvPr/>
        </p:nvSpPr>
        <p:spPr>
          <a:xfrm>
            <a:off x="3612737" y="895612"/>
            <a:ext cx="4578497" cy="523220"/>
          </a:xfrm>
          <a:prstGeom prst="rect">
            <a:avLst/>
          </a:prstGeom>
          <a:noFill/>
        </p:spPr>
        <p:txBody>
          <a:bodyPr wrap="none" rtlCol="0">
            <a:spAutoFit/>
          </a:bodyPr>
          <a:lstStyle/>
          <a:p>
            <a:r>
              <a:rPr lang="en-GB" sz="2800" b="1" dirty="0">
                <a:solidFill>
                  <a:schemeClr val="bg1"/>
                </a:solidFill>
                <a:latin typeface="Helvetica" pitchFamily="2" charset="0"/>
              </a:rPr>
              <a:t>Forms of modern slavery </a:t>
            </a:r>
          </a:p>
        </p:txBody>
      </p:sp>
      <p:pic>
        <p:nvPicPr>
          <p:cNvPr id="7" name="Picture 6" descr="A silhouette of a person on a wire&#10;&#10;AI-generated content may be incorrect.">
            <a:extLst>
              <a:ext uri="{FF2B5EF4-FFF2-40B4-BE49-F238E27FC236}">
                <a16:creationId xmlns:a16="http://schemas.microsoft.com/office/drawing/2014/main" id="{D9E4E908-7C45-E346-51E6-C28EEDE102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274" y="1404497"/>
            <a:ext cx="2232248" cy="2234501"/>
          </a:xfrm>
          <a:prstGeom prst="rect">
            <a:avLst/>
          </a:prstGeom>
        </p:spPr>
      </p:pic>
      <p:pic>
        <p:nvPicPr>
          <p:cNvPr id="10" name="Picture 9">
            <a:extLst>
              <a:ext uri="{FF2B5EF4-FFF2-40B4-BE49-F238E27FC236}">
                <a16:creationId xmlns:a16="http://schemas.microsoft.com/office/drawing/2014/main" id="{E7C2E661-031D-BED1-BFED-57E21D57A956}"/>
              </a:ext>
            </a:extLst>
          </p:cNvPr>
          <p:cNvPicPr>
            <a:picLocks noChangeAspect="1"/>
          </p:cNvPicPr>
          <p:nvPr/>
        </p:nvPicPr>
        <p:blipFill>
          <a:blip r:embed="rId5"/>
          <a:stretch>
            <a:fillRect/>
          </a:stretch>
        </p:blipFill>
        <p:spPr>
          <a:xfrm>
            <a:off x="813274" y="3949183"/>
            <a:ext cx="2232248" cy="2229760"/>
          </a:xfrm>
          <a:prstGeom prst="rect">
            <a:avLst/>
          </a:prstGeom>
        </p:spPr>
      </p:pic>
      <p:pic>
        <p:nvPicPr>
          <p:cNvPr id="2" name="Picture 1">
            <a:extLst>
              <a:ext uri="{FF2B5EF4-FFF2-40B4-BE49-F238E27FC236}">
                <a16:creationId xmlns:a16="http://schemas.microsoft.com/office/drawing/2014/main" id="{C6276DAD-262B-97B4-1567-CEA6C1EA9947}"/>
              </a:ext>
            </a:extLst>
          </p:cNvPr>
          <p:cNvPicPr>
            <a:picLocks noChangeAspect="1"/>
          </p:cNvPicPr>
          <p:nvPr/>
        </p:nvPicPr>
        <p:blipFill rotWithShape="1">
          <a:blip r:embed="rId6"/>
          <a:srcRect l="65244" t="17295" r="4357" b="29453"/>
          <a:stretch/>
        </p:blipFill>
        <p:spPr>
          <a:xfrm>
            <a:off x="278252" y="66508"/>
            <a:ext cx="1070043" cy="1027804"/>
          </a:xfrm>
          <a:prstGeom prst="rect">
            <a:avLst/>
          </a:prstGeom>
        </p:spPr>
      </p:pic>
      <p:sp>
        <p:nvSpPr>
          <p:cNvPr id="22" name="TextBox 21">
            <a:extLst>
              <a:ext uri="{FF2B5EF4-FFF2-40B4-BE49-F238E27FC236}">
                <a16:creationId xmlns:a16="http://schemas.microsoft.com/office/drawing/2014/main" id="{E63CF833-D702-B632-6AAB-5085C0B0A495}"/>
              </a:ext>
            </a:extLst>
          </p:cNvPr>
          <p:cNvSpPr txBox="1"/>
          <p:nvPr/>
        </p:nvSpPr>
        <p:spPr>
          <a:xfrm>
            <a:off x="813275" y="3210701"/>
            <a:ext cx="2232248" cy="400110"/>
          </a:xfrm>
          <a:prstGeom prst="rect">
            <a:avLst/>
          </a:prstGeom>
          <a:noFill/>
        </p:spPr>
        <p:txBody>
          <a:bodyPr wrap="square">
            <a:spAutoFit/>
          </a:bodyPr>
          <a:lstStyle/>
          <a:p>
            <a:r>
              <a:rPr lang="en-GB" sz="2000" b="1" dirty="0">
                <a:solidFill>
                  <a:srgbClr val="FFC000"/>
                </a:solidFill>
                <a:effectLst>
                  <a:glow rad="63500">
                    <a:schemeClr val="tx1">
                      <a:alpha val="40000"/>
                    </a:schemeClr>
                  </a:glow>
                </a:effectLst>
              </a:rPr>
              <a:t>Domestic servitude</a:t>
            </a:r>
          </a:p>
        </p:txBody>
      </p:sp>
      <p:sp>
        <p:nvSpPr>
          <p:cNvPr id="24" name="TextBox 23">
            <a:extLst>
              <a:ext uri="{FF2B5EF4-FFF2-40B4-BE49-F238E27FC236}">
                <a16:creationId xmlns:a16="http://schemas.microsoft.com/office/drawing/2014/main" id="{7D9BE3E0-593C-968B-4632-6CB59A429972}"/>
              </a:ext>
            </a:extLst>
          </p:cNvPr>
          <p:cNvSpPr txBox="1"/>
          <p:nvPr/>
        </p:nvSpPr>
        <p:spPr>
          <a:xfrm>
            <a:off x="813274" y="5778833"/>
            <a:ext cx="2232248" cy="400110"/>
          </a:xfrm>
          <a:prstGeom prst="rect">
            <a:avLst/>
          </a:prstGeom>
          <a:noFill/>
        </p:spPr>
        <p:txBody>
          <a:bodyPr wrap="square" lIns="0" rIns="0" rtlCol="0">
            <a:spAutoFit/>
          </a:bodyPr>
          <a:lstStyle/>
          <a:p>
            <a:pPr algn="ctr"/>
            <a:r>
              <a:rPr lang="en-GB" sz="2000" b="1" dirty="0">
                <a:solidFill>
                  <a:srgbClr val="FFC000"/>
                </a:solidFill>
                <a:effectLst>
                  <a:glow rad="63500">
                    <a:schemeClr val="tx1">
                      <a:alpha val="40000"/>
                    </a:schemeClr>
                  </a:glow>
                </a:effectLst>
              </a:rPr>
              <a:t>Labour exploitation</a:t>
            </a:r>
          </a:p>
        </p:txBody>
      </p:sp>
      <p:pic>
        <p:nvPicPr>
          <p:cNvPr id="3" name="Picture 2">
            <a:extLst>
              <a:ext uri="{FF2B5EF4-FFF2-40B4-BE49-F238E27FC236}">
                <a16:creationId xmlns:a16="http://schemas.microsoft.com/office/drawing/2014/main" id="{2CE0C35F-A574-79EC-E7DF-6BF8ADA6BC2C}"/>
              </a:ext>
            </a:extLst>
          </p:cNvPr>
          <p:cNvPicPr>
            <a:picLocks noChangeAspect="1"/>
          </p:cNvPicPr>
          <p:nvPr/>
        </p:nvPicPr>
        <p:blipFill>
          <a:blip r:embed="rId7"/>
          <a:stretch>
            <a:fillRect/>
          </a:stretch>
        </p:blipFill>
        <p:spPr>
          <a:xfrm>
            <a:off x="10992544" y="115642"/>
            <a:ext cx="1011218" cy="979285"/>
          </a:xfrm>
          <a:prstGeom prst="rect">
            <a:avLst/>
          </a:prstGeom>
        </p:spPr>
      </p:pic>
    </p:spTree>
    <p:extLst>
      <p:ext uri="{BB962C8B-B14F-4D97-AF65-F5344CB8AC3E}">
        <p14:creationId xmlns:p14="http://schemas.microsoft.com/office/powerpoint/2010/main" val="14445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2" grpId="0"/>
      <p:bldP spid="24" grpId="0"/>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w of clothes on clothes racks&#10;&#10;">
            <a:extLst>
              <a:ext uri="{FF2B5EF4-FFF2-40B4-BE49-F238E27FC236}">
                <a16:creationId xmlns:a16="http://schemas.microsoft.com/office/drawing/2014/main" id="{6B8931D2-7BA9-1ACC-E161-22CD75AB170F}"/>
              </a:ext>
            </a:extLst>
          </p:cNvPr>
          <p:cNvPicPr>
            <a:picLocks noChangeAspect="1"/>
          </p:cNvPicPr>
          <p:nvPr/>
        </p:nvPicPr>
        <p:blipFill>
          <a:blip r:embed="rId3" cstate="print">
            <a:extLst>
              <a:ext uri="{28A0092B-C50C-407E-A947-70E740481C1C}">
                <a14:useLocalDpi xmlns:a14="http://schemas.microsoft.com/office/drawing/2010/main" val="0"/>
              </a:ext>
            </a:extLst>
          </a:blip>
          <a:srcRect t="25092"/>
          <a:stretch>
            <a:fillRect/>
          </a:stretch>
        </p:blipFill>
        <p:spPr>
          <a:xfrm>
            <a:off x="-14982" y="0"/>
            <a:ext cx="12206982" cy="6858000"/>
          </a:xfrm>
          <a:prstGeom prst="rect">
            <a:avLst/>
          </a:prstGeom>
        </p:spPr>
      </p:pic>
      <p:sp>
        <p:nvSpPr>
          <p:cNvPr id="5" name="Title 4">
            <a:extLst>
              <a:ext uri="{FF2B5EF4-FFF2-40B4-BE49-F238E27FC236}">
                <a16:creationId xmlns:a16="http://schemas.microsoft.com/office/drawing/2014/main" id="{0CCCFDDF-4F39-85DD-D10F-7E597D8503F1}"/>
              </a:ext>
            </a:extLst>
          </p:cNvPr>
          <p:cNvSpPr txBox="1">
            <a:spLocks noGrp="1"/>
          </p:cNvSpPr>
          <p:nvPr>
            <p:ph type="title" idx="4294967295"/>
          </p:nvPr>
        </p:nvSpPr>
        <p:spPr>
          <a:xfrm>
            <a:off x="4943872" y="160658"/>
            <a:ext cx="446449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Helvetica" pitchFamily="2" charset="0"/>
                <a:ea typeface="+mn-ea"/>
                <a:cs typeface="+mn-cs"/>
              </a:rPr>
              <a:t>Clothes Shopping</a:t>
            </a:r>
          </a:p>
        </p:txBody>
      </p:sp>
      <p:pic>
        <p:nvPicPr>
          <p:cNvPr id="10" name="Picture 9">
            <a:extLst>
              <a:ext uri="{FF2B5EF4-FFF2-40B4-BE49-F238E27FC236}">
                <a16:creationId xmlns:a16="http://schemas.microsoft.com/office/drawing/2014/main" id="{F247F16B-C8F0-5425-3FBD-324F18D289AD}"/>
              </a:ext>
              <a:ext uri="{C183D7F6-B498-43B3-948B-1728B52AA6E4}">
                <adec:decorative xmlns:adec="http://schemas.microsoft.com/office/drawing/2017/decorative" val="1"/>
              </a:ext>
            </a:extLst>
          </p:cNvPr>
          <p:cNvPicPr>
            <a:picLocks noChangeAspect="1"/>
          </p:cNvPicPr>
          <p:nvPr/>
        </p:nvPicPr>
        <p:blipFill rotWithShape="1">
          <a:blip r:embed="rId4"/>
          <a:srcRect l="65244" t="17295" r="4357" b="29453"/>
          <a:stretch/>
        </p:blipFill>
        <p:spPr>
          <a:xfrm>
            <a:off x="119336" y="160658"/>
            <a:ext cx="1070043" cy="1027804"/>
          </a:xfrm>
          <a:prstGeom prst="rect">
            <a:avLst/>
          </a:prstGeom>
        </p:spPr>
      </p:pic>
      <p:sp>
        <p:nvSpPr>
          <p:cNvPr id="12" name="Rounded Rectangle 11">
            <a:extLst>
              <a:ext uri="{FF2B5EF4-FFF2-40B4-BE49-F238E27FC236}">
                <a16:creationId xmlns:a16="http://schemas.microsoft.com/office/drawing/2014/main" id="{5424C190-81B8-8D23-7D1A-5C279E51A397}"/>
              </a:ext>
            </a:extLst>
          </p:cNvPr>
          <p:cNvSpPr/>
          <p:nvPr/>
        </p:nvSpPr>
        <p:spPr>
          <a:xfrm>
            <a:off x="447597" y="4669225"/>
            <a:ext cx="3062998" cy="1907680"/>
          </a:xfrm>
          <a:prstGeom prst="roundRect">
            <a:avLst>
              <a:gd name="adj" fmla="val 5076"/>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Helvetica" pitchFamily="2" charset="0"/>
                <a:ea typeface="+mn-ea"/>
                <a:cs typeface="+mn-cs"/>
              </a:rPr>
              <a:t>Do you stop and think about where the items had come from, who had made them, in what conditions or why they were being sold so cheaply?</a:t>
            </a:r>
          </a:p>
        </p:txBody>
      </p:sp>
      <p:sp>
        <p:nvSpPr>
          <p:cNvPr id="11" name="Rounded Rectangle 10">
            <a:extLst>
              <a:ext uri="{FF2B5EF4-FFF2-40B4-BE49-F238E27FC236}">
                <a16:creationId xmlns:a16="http://schemas.microsoft.com/office/drawing/2014/main" id="{B6461A29-2557-6A3E-4604-5A7F2543D426}"/>
              </a:ext>
            </a:extLst>
          </p:cNvPr>
          <p:cNvSpPr/>
          <p:nvPr/>
        </p:nvSpPr>
        <p:spPr>
          <a:xfrm>
            <a:off x="447597" y="2474606"/>
            <a:ext cx="3062998" cy="1918205"/>
          </a:xfrm>
          <a:prstGeom prst="roundRect">
            <a:avLst>
              <a:gd name="adj" fmla="val 5076"/>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Helvetica" pitchFamily="2" charset="0"/>
                <a:ea typeface="+mn-ea"/>
                <a:cs typeface="+mn-cs"/>
              </a:rPr>
              <a:t>Who has bought items of clothing online?</a:t>
            </a:r>
          </a:p>
        </p:txBody>
      </p:sp>
      <p:sp>
        <p:nvSpPr>
          <p:cNvPr id="13" name="Rounded Rectangle 12">
            <a:extLst>
              <a:ext uri="{FF2B5EF4-FFF2-40B4-BE49-F238E27FC236}">
                <a16:creationId xmlns:a16="http://schemas.microsoft.com/office/drawing/2014/main" id="{4327877D-2CDB-AE89-0DEA-AF3B86B5389C}"/>
              </a:ext>
            </a:extLst>
          </p:cNvPr>
          <p:cNvSpPr/>
          <p:nvPr/>
        </p:nvSpPr>
        <p:spPr>
          <a:xfrm>
            <a:off x="4551387" y="2443144"/>
            <a:ext cx="6760154" cy="2995477"/>
          </a:xfrm>
          <a:prstGeom prst="roundRect">
            <a:avLst>
              <a:gd name="adj" fmla="val 5076"/>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Helvetica" pitchFamily="2" charset="0"/>
                <a:ea typeface="+mn-ea"/>
                <a:cs typeface="+mn-cs"/>
              </a:rPr>
              <a:t>Boohoo Fashion Company facing modern slavery investigation after reports are revealed where workers in Leicester were paid as little as £3.50 an hour.</a:t>
            </a:r>
          </a:p>
        </p:txBody>
      </p:sp>
      <p:sp>
        <p:nvSpPr>
          <p:cNvPr id="14" name="Rounded Rectangle 13">
            <a:extLst>
              <a:ext uri="{FF2B5EF4-FFF2-40B4-BE49-F238E27FC236}">
                <a16:creationId xmlns:a16="http://schemas.microsoft.com/office/drawing/2014/main" id="{356F5CEA-7230-EDF5-46E3-5BC1A50F3BC2}"/>
              </a:ext>
            </a:extLst>
          </p:cNvPr>
          <p:cNvSpPr/>
          <p:nvPr/>
        </p:nvSpPr>
        <p:spPr>
          <a:xfrm>
            <a:off x="4443702" y="5745496"/>
            <a:ext cx="6760154" cy="835233"/>
          </a:xfrm>
          <a:prstGeom prst="roundRect">
            <a:avLst>
              <a:gd name="adj" fmla="val 1562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Helvetica" pitchFamily="2" charset="0"/>
                <a:ea typeface="+mn-ea"/>
                <a:cs typeface="+mn-cs"/>
              </a:rPr>
              <a:t>What can we as buyers do differently?</a:t>
            </a:r>
          </a:p>
        </p:txBody>
      </p:sp>
      <p:pic>
        <p:nvPicPr>
          <p:cNvPr id="2" name="Picture 1">
            <a:extLst>
              <a:ext uri="{FF2B5EF4-FFF2-40B4-BE49-F238E27FC236}">
                <a16:creationId xmlns:a16="http://schemas.microsoft.com/office/drawing/2014/main" id="{FCF4C003-78BC-FF53-939E-237AB3275D23}"/>
              </a:ext>
            </a:extLst>
          </p:cNvPr>
          <p:cNvPicPr>
            <a:picLocks noChangeAspect="1"/>
          </p:cNvPicPr>
          <p:nvPr/>
        </p:nvPicPr>
        <p:blipFill>
          <a:blip r:embed="rId5"/>
          <a:stretch>
            <a:fillRect/>
          </a:stretch>
        </p:blipFill>
        <p:spPr>
          <a:xfrm>
            <a:off x="10862632" y="160659"/>
            <a:ext cx="1144236" cy="1108102"/>
          </a:xfrm>
          <a:prstGeom prst="rect">
            <a:avLst/>
          </a:prstGeom>
        </p:spPr>
      </p:pic>
    </p:spTree>
    <p:extLst>
      <p:ext uri="{BB962C8B-B14F-4D97-AF65-F5344CB8AC3E}">
        <p14:creationId xmlns:p14="http://schemas.microsoft.com/office/powerpoint/2010/main" val="3188139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nextCondLst>
                <p:cond evt="onClick" delay="0">
                  <p:tgtEl>
                    <p:spTgt spid="7"/>
                  </p:tgtEl>
                </p:cond>
              </p:nextCondLst>
            </p:seq>
          </p:childTnLst>
        </p:cTn>
      </p:par>
    </p:tnLst>
    <p:bldLst>
      <p:bldP spid="12" grpId="0" animBg="1"/>
      <p:bldP spid="11"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66845</TotalTime>
  <Words>3507</Words>
  <Application>Microsoft Office PowerPoint</Application>
  <PresentationFormat>Widescreen</PresentationFormat>
  <Paragraphs>313</Paragraphs>
  <Slides>37</Slides>
  <Notes>36</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Aptos</vt:lpstr>
      <vt:lpstr>Arial</vt:lpstr>
      <vt:lpstr>Calibri</vt:lpstr>
      <vt:lpstr>Calibri Light</vt:lpstr>
      <vt:lpstr>Helvetica</vt:lpstr>
      <vt:lpstr>NSPCC-Bold</vt:lpstr>
      <vt:lpstr>NSPCC-Regular</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Clothes Shopping</vt:lpstr>
      <vt:lpstr>PowerPoint Presentation</vt:lpstr>
      <vt:lpstr>Too good to be true</vt:lpstr>
      <vt:lpstr>PowerPoint Presentation</vt:lpstr>
      <vt:lpstr>PowerPoint Presentation</vt:lpstr>
      <vt:lpstr>PowerPoint Presentation</vt:lpstr>
      <vt:lpstr>PowerPoint Presentation</vt:lpstr>
      <vt:lpstr>PowerPoint Presentation</vt:lpstr>
      <vt:lpstr>Introduction to County Lines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Spotting the signs of exploitation</vt:lpstr>
      <vt:lpstr>PowerPoint Presentation</vt:lpstr>
      <vt:lpstr>PowerPoint Presentation</vt:lpstr>
      <vt:lpstr>Discuss with those around you:</vt:lpstr>
      <vt:lpstr>PowerPoint Presentation</vt:lpstr>
      <vt:lpstr>Extra exercise: What is going on behind closed doors?</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Hewlett-Packard Company</dc:creator>
  <cp:lastModifiedBy>DAVIS Kate 31261</cp:lastModifiedBy>
  <cp:revision>56</cp:revision>
  <cp:lastPrinted>2025-01-15T16:19:38Z</cp:lastPrinted>
  <dcterms:created xsi:type="dcterms:W3CDTF">2022-01-20T14:50:07Z</dcterms:created>
  <dcterms:modified xsi:type="dcterms:W3CDTF">2025-10-15T09:02:52Z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cbfa385-8296-4297-a9ac-837a1833737a_Enabled">
    <vt:lpwstr>true</vt:lpwstr>
  </property>
  <property fmtid="{D5CDD505-2E9C-101B-9397-08002B2CF9AE}" pid="3" name="MSIP_Label_ccbfa385-8296-4297-a9ac-837a1833737a_SetDate">
    <vt:lpwstr>2025-05-22T10:37:22Z</vt:lpwstr>
  </property>
  <property fmtid="{D5CDD505-2E9C-101B-9397-08002B2CF9AE}" pid="4" name="MSIP_Label_ccbfa385-8296-4297-a9ac-837a1833737a_Method">
    <vt:lpwstr>Standard</vt:lpwstr>
  </property>
  <property fmtid="{D5CDD505-2E9C-101B-9397-08002B2CF9AE}" pid="5" name="MSIP_Label_ccbfa385-8296-4297-a9ac-837a1833737a_Name">
    <vt:lpwstr>ccbfa385-8296-4297-a9ac-837a1833737a</vt:lpwstr>
  </property>
  <property fmtid="{D5CDD505-2E9C-101B-9397-08002B2CF9AE}" pid="6" name="MSIP_Label_ccbfa385-8296-4297-a9ac-837a1833737a_SiteId">
    <vt:lpwstr>4515d0c5-b418-4cfa-9741-222da68a18d7</vt:lpwstr>
  </property>
  <property fmtid="{D5CDD505-2E9C-101B-9397-08002B2CF9AE}" pid="7" name="MSIP_Label_ccbfa385-8296-4297-a9ac-837a1833737a_ActionId">
    <vt:lpwstr>ee7c4924-d5a3-4fc5-8a84-98b0290bcea1</vt:lpwstr>
  </property>
  <property fmtid="{D5CDD505-2E9C-101B-9397-08002B2CF9AE}" pid="8" name="MSIP_Label_ccbfa385-8296-4297-a9ac-837a1833737a_ContentBits">
    <vt:lpwstr>0</vt:lpwstr>
  </property>
</Properties>
</file>