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13_B95F8FEF.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2D1_3839EF81.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sldIdLst>
    <p:sldId id="275" r:id="rId2"/>
    <p:sldId id="674" r:id="rId3"/>
    <p:sldId id="400" r:id="rId4"/>
    <p:sldId id="689" r:id="rId5"/>
    <p:sldId id="715" r:id="rId6"/>
    <p:sldId id="717" r:id="rId7"/>
    <p:sldId id="716" r:id="rId8"/>
    <p:sldId id="668" r:id="rId9"/>
    <p:sldId id="364" r:id="rId10"/>
    <p:sldId id="378" r:id="rId11"/>
    <p:sldId id="346" r:id="rId12"/>
    <p:sldId id="257" r:id="rId13"/>
    <p:sldId id="285" r:id="rId14"/>
    <p:sldId id="258" r:id="rId15"/>
    <p:sldId id="270" r:id="rId16"/>
    <p:sldId id="734" r:id="rId17"/>
    <p:sldId id="731" r:id="rId18"/>
    <p:sldId id="260" r:id="rId19"/>
    <p:sldId id="733" r:id="rId20"/>
    <p:sldId id="279" r:id="rId21"/>
    <p:sldId id="271" r:id="rId22"/>
    <p:sldId id="670" r:id="rId23"/>
    <p:sldId id="685" r:id="rId24"/>
    <p:sldId id="687" r:id="rId25"/>
    <p:sldId id="728" r:id="rId26"/>
    <p:sldId id="719" r:id="rId27"/>
    <p:sldId id="712" r:id="rId28"/>
    <p:sldId id="699" r:id="rId29"/>
    <p:sldId id="700" r:id="rId30"/>
    <p:sldId id="697" r:id="rId31"/>
    <p:sldId id="721" r:id="rId32"/>
    <p:sldId id="713" r:id="rId33"/>
    <p:sldId id="705" r:id="rId34"/>
    <p:sldId id="706" r:id="rId35"/>
    <p:sldId id="707" r:id="rId36"/>
    <p:sldId id="727" r:id="rId37"/>
    <p:sldId id="732" r:id="rId38"/>
    <p:sldId id="725" r:id="rId39"/>
    <p:sldId id="692" r:id="rId40"/>
    <p:sldId id="729" r:id="rId41"/>
    <p:sldId id="724" r:id="rId42"/>
    <p:sldId id="72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4BBC5D-61ED-4248-A268-F1B5C0AC8A32}" name="DAVIS Kate 31261" initials="DK3" userId="S::Kate.DAVIS@devonandcornwall.pnn.police.uk::a5c6504a-fd17-4fa6-a2bd-7b705390478f" providerId="AD"/>
  <p188:author id="{83BA7DD3-B663-C3DC-1D39-CAC8F6A5AB5B}" name="Bill Crooks" initials="BC" userId="24822bc8a750187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EA882D-7050-4C82-B3E6-E84C6C6E9E85}" v="8" dt="2024-10-16T16:07:43.8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4660"/>
  </p:normalViewPr>
  <p:slideViewPr>
    <p:cSldViewPr snapToGrid="0">
      <p:cViewPr varScale="1">
        <p:scale>
          <a:sx n="61" d="100"/>
          <a:sy n="61" d="100"/>
        </p:scale>
        <p:origin x="76" y="464"/>
      </p:cViewPr>
      <p:guideLst/>
    </p:cSldViewPr>
  </p:slideViewPr>
  <p:notesTextViewPr>
    <p:cViewPr>
      <p:scale>
        <a:sx n="1" d="1"/>
        <a:sy n="1" d="1"/>
      </p:scale>
      <p:origin x="0" y="0"/>
    </p:cViewPr>
  </p:notesTextViewPr>
  <p:sorterViewPr>
    <p:cViewPr>
      <p:scale>
        <a:sx n="100" d="100"/>
        <a:sy n="100" d="100"/>
      </p:scale>
      <p:origin x="0" y="-16494"/>
    </p:cViewPr>
  </p:sorterViewPr>
  <p:notesViewPr>
    <p:cSldViewPr snapToGrid="0">
      <p:cViewPr varScale="1">
        <p:scale>
          <a:sx n="60" d="100"/>
          <a:sy n="60" d="100"/>
        </p:scale>
        <p:origin x="250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omments/modernComment_113_B95F8FEF.xml><?xml version="1.0" encoding="utf-8"?>
<p188:cmLst xmlns:a="http://schemas.openxmlformats.org/drawingml/2006/main" xmlns:r="http://schemas.openxmlformats.org/officeDocument/2006/relationships" xmlns:p188="http://schemas.microsoft.com/office/powerpoint/2018/8/main">
  <p188:cm id="{50F61CF8-5ECF-4C2D-9B87-D79DC43C753F}" authorId="{D94BBC5D-61ED-4248-A268-F1B5C0AC8A32}" created="2023-12-21T10:25:05.367">
    <pc:sldMkLst xmlns:pc="http://schemas.microsoft.com/office/powerpoint/2013/main/command">
      <pc:docMk/>
      <pc:sldMk cId="3110047727" sldId="275"/>
    </pc:sldMkLst>
    <p188:txBody>
      <a:bodyPr/>
      <a:lstStyle/>
      <a:p>
        <a:r>
          <a:rPr lang="en-GB"/>
          <a:t>Correct as of current date...Jan 2024</a:t>
        </a:r>
      </a:p>
    </p188:txBody>
  </p188:cm>
</p188:cmLst>
</file>

<file path=ppt/comments/modernComment_2D1_3839EF81.xml><?xml version="1.0" encoding="utf-8"?>
<p188:cmLst xmlns:a="http://schemas.openxmlformats.org/drawingml/2006/main" xmlns:r="http://schemas.openxmlformats.org/officeDocument/2006/relationships" xmlns:p188="http://schemas.microsoft.com/office/powerpoint/2018/8/main">
  <p188:cm id="{0EABE17A-A5AD-4794-AA86-95BE1A47F790}" authorId="{D94BBC5D-61ED-4248-A268-F1B5C0AC8A32}" status="resolved" created="2023-12-21T10:16:40.173">
    <pc:sldMkLst xmlns:pc="http://schemas.microsoft.com/office/powerpoint/2013/main/command">
      <pc:docMk/>
      <pc:sldMk cId="712234804" sldId="348"/>
    </pc:sldMkLst>
    <p188:txBody>
      <a:bodyPr/>
      <a:lstStyle/>
      <a:p>
        <a:r>
          <a:rPr lang="en-GB"/>
          <a:t>Separate slide for expansion - is poor care due to neglect, or exploitation of worker due to poor conditions etc.  Then how do then report this</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2144D2-6CA7-4E02-9CB1-B1F99C835D1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1618538-1131-4D60-A226-70C6CAD15A34}">
      <dgm:prSet/>
      <dgm:spPr/>
      <dgm:t>
        <a:bodyPr/>
        <a:lstStyle/>
        <a:p>
          <a:pPr>
            <a:lnSpc>
              <a:spcPct val="100000"/>
            </a:lnSpc>
          </a:pPr>
          <a:r>
            <a:rPr lang="en-GB"/>
            <a:t>Some of the content we discuss may be distressing.</a:t>
          </a:r>
          <a:endParaRPr lang="en-US"/>
        </a:p>
      </dgm:t>
    </dgm:pt>
    <dgm:pt modelId="{E988E02C-A983-4074-A5DC-EC489676A0BF}" type="parTrans" cxnId="{8CDEC21D-93D9-4512-8961-345945567A0E}">
      <dgm:prSet/>
      <dgm:spPr/>
      <dgm:t>
        <a:bodyPr/>
        <a:lstStyle/>
        <a:p>
          <a:endParaRPr lang="en-US"/>
        </a:p>
      </dgm:t>
    </dgm:pt>
    <dgm:pt modelId="{EC5848D8-8493-419F-8832-35EC476C8C79}" type="sibTrans" cxnId="{8CDEC21D-93D9-4512-8961-345945567A0E}">
      <dgm:prSet/>
      <dgm:spPr/>
      <dgm:t>
        <a:bodyPr/>
        <a:lstStyle/>
        <a:p>
          <a:endParaRPr lang="en-US"/>
        </a:p>
      </dgm:t>
    </dgm:pt>
    <dgm:pt modelId="{B1CA4967-BD9E-41FC-81F9-705466963662}">
      <dgm:prSet/>
      <dgm:spPr/>
      <dgm:t>
        <a:bodyPr/>
        <a:lstStyle/>
        <a:p>
          <a:pPr>
            <a:lnSpc>
              <a:spcPct val="100000"/>
            </a:lnSpc>
          </a:pPr>
          <a:r>
            <a:rPr lang="en-GB"/>
            <a:t>Look after your own emotional wellbeing.</a:t>
          </a:r>
          <a:br>
            <a:rPr lang="en-GB"/>
          </a:br>
          <a:endParaRPr lang="en-US"/>
        </a:p>
      </dgm:t>
    </dgm:pt>
    <dgm:pt modelId="{EE9F0648-DAA1-4DEF-BA4B-65B685290C29}" type="parTrans" cxnId="{F2C67000-3AFC-40EA-8CF5-A8412EB2DF20}">
      <dgm:prSet/>
      <dgm:spPr/>
      <dgm:t>
        <a:bodyPr/>
        <a:lstStyle/>
        <a:p>
          <a:endParaRPr lang="en-US"/>
        </a:p>
      </dgm:t>
    </dgm:pt>
    <dgm:pt modelId="{06AB8F1D-9420-4356-84F1-94FC23EB1DCA}" type="sibTrans" cxnId="{F2C67000-3AFC-40EA-8CF5-A8412EB2DF20}">
      <dgm:prSet/>
      <dgm:spPr/>
      <dgm:t>
        <a:bodyPr/>
        <a:lstStyle/>
        <a:p>
          <a:endParaRPr lang="en-US"/>
        </a:p>
      </dgm:t>
    </dgm:pt>
    <dgm:pt modelId="{3ECC1388-CA57-4D2D-951F-963EC890DDFA}">
      <dgm:prSet/>
      <dgm:spPr/>
      <dgm:t>
        <a:bodyPr/>
        <a:lstStyle/>
        <a:p>
          <a:pPr>
            <a:lnSpc>
              <a:spcPct val="100000"/>
            </a:lnSpc>
          </a:pPr>
          <a:r>
            <a:rPr lang="en-GB"/>
            <a:t>If you want to leave, please do, BUT talk to a staff member or  find someone to offer support </a:t>
          </a:r>
          <a:r>
            <a:rPr lang="en-GB" u="sng"/>
            <a:t>before leaving here today</a:t>
          </a:r>
          <a:r>
            <a:rPr lang="en-GB" b="1"/>
            <a:t>.</a:t>
          </a:r>
          <a:endParaRPr lang="en-US"/>
        </a:p>
      </dgm:t>
    </dgm:pt>
    <dgm:pt modelId="{A440E5D4-C740-4744-B82A-415BCADF4FD3}" type="parTrans" cxnId="{770A297C-6B5D-4575-848C-65CA5C34D4F7}">
      <dgm:prSet/>
      <dgm:spPr/>
      <dgm:t>
        <a:bodyPr/>
        <a:lstStyle/>
        <a:p>
          <a:endParaRPr lang="en-US"/>
        </a:p>
      </dgm:t>
    </dgm:pt>
    <dgm:pt modelId="{85DD0DB6-3825-4BCB-BBA8-E7134BB7F347}" type="sibTrans" cxnId="{770A297C-6B5D-4575-848C-65CA5C34D4F7}">
      <dgm:prSet/>
      <dgm:spPr/>
      <dgm:t>
        <a:bodyPr/>
        <a:lstStyle/>
        <a:p>
          <a:endParaRPr lang="en-US"/>
        </a:p>
      </dgm:t>
    </dgm:pt>
    <dgm:pt modelId="{0983F1B1-7CF7-4AA0-BE1A-B7D74270D576}" type="pres">
      <dgm:prSet presAssocID="{7A2144D2-6CA7-4E02-9CB1-B1F99C835D11}" presName="root" presStyleCnt="0">
        <dgm:presLayoutVars>
          <dgm:dir/>
          <dgm:resizeHandles val="exact"/>
        </dgm:presLayoutVars>
      </dgm:prSet>
      <dgm:spPr/>
    </dgm:pt>
    <dgm:pt modelId="{F7A116BD-BF40-4FF5-B438-8E4F1A89E5EC}" type="pres">
      <dgm:prSet presAssocID="{21618538-1131-4D60-A226-70C6CAD15A34}" presName="compNode" presStyleCnt="0"/>
      <dgm:spPr/>
    </dgm:pt>
    <dgm:pt modelId="{2A6F2997-D5A3-4B7A-BC77-576A5326CD60}" type="pres">
      <dgm:prSet presAssocID="{21618538-1131-4D60-A226-70C6CAD15A34}" presName="bgRect" presStyleLbl="bgShp" presStyleIdx="0" presStyleCnt="3"/>
      <dgm:spPr/>
    </dgm:pt>
    <dgm:pt modelId="{259C0FB9-36A1-4007-BCFE-6B6662EC3C30}" type="pres">
      <dgm:prSet presAssocID="{21618538-1131-4D60-A226-70C6CAD15A3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06AE2DCD-8C1C-44D8-8175-D84D63821935}" type="pres">
      <dgm:prSet presAssocID="{21618538-1131-4D60-A226-70C6CAD15A34}" presName="spaceRect" presStyleCnt="0"/>
      <dgm:spPr/>
    </dgm:pt>
    <dgm:pt modelId="{A308E9FD-0BFE-4F5C-8617-3DC967BCB9A6}" type="pres">
      <dgm:prSet presAssocID="{21618538-1131-4D60-A226-70C6CAD15A34}" presName="parTx" presStyleLbl="revTx" presStyleIdx="0" presStyleCnt="3">
        <dgm:presLayoutVars>
          <dgm:chMax val="0"/>
          <dgm:chPref val="0"/>
        </dgm:presLayoutVars>
      </dgm:prSet>
      <dgm:spPr/>
    </dgm:pt>
    <dgm:pt modelId="{ABC03249-BE87-4A14-966E-8BE12AA0B90C}" type="pres">
      <dgm:prSet presAssocID="{EC5848D8-8493-419F-8832-35EC476C8C79}" presName="sibTrans" presStyleCnt="0"/>
      <dgm:spPr/>
    </dgm:pt>
    <dgm:pt modelId="{01401DEE-C930-482E-BE83-ABE32D754B79}" type="pres">
      <dgm:prSet presAssocID="{B1CA4967-BD9E-41FC-81F9-705466963662}" presName="compNode" presStyleCnt="0"/>
      <dgm:spPr/>
    </dgm:pt>
    <dgm:pt modelId="{294AF4B0-11A4-48D2-8DAE-FD33B1D2B243}" type="pres">
      <dgm:prSet presAssocID="{B1CA4967-BD9E-41FC-81F9-705466963662}" presName="bgRect" presStyleLbl="bgShp" presStyleIdx="1" presStyleCnt="3"/>
      <dgm:spPr/>
    </dgm:pt>
    <dgm:pt modelId="{23E9F6F1-4344-4075-B742-62F4258A58AD}" type="pres">
      <dgm:prSet presAssocID="{B1CA4967-BD9E-41FC-81F9-70546696366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9064A417-A4A1-437A-9E77-9F6B34275617}" type="pres">
      <dgm:prSet presAssocID="{B1CA4967-BD9E-41FC-81F9-705466963662}" presName="spaceRect" presStyleCnt="0"/>
      <dgm:spPr/>
    </dgm:pt>
    <dgm:pt modelId="{62046462-A83E-4E7E-866D-14B6171AC19D}" type="pres">
      <dgm:prSet presAssocID="{B1CA4967-BD9E-41FC-81F9-705466963662}" presName="parTx" presStyleLbl="revTx" presStyleIdx="1" presStyleCnt="3">
        <dgm:presLayoutVars>
          <dgm:chMax val="0"/>
          <dgm:chPref val="0"/>
        </dgm:presLayoutVars>
      </dgm:prSet>
      <dgm:spPr/>
    </dgm:pt>
    <dgm:pt modelId="{8BBEADCA-7C4B-4CB0-BA54-13B09ADED65D}" type="pres">
      <dgm:prSet presAssocID="{06AB8F1D-9420-4356-84F1-94FC23EB1DCA}" presName="sibTrans" presStyleCnt="0"/>
      <dgm:spPr/>
    </dgm:pt>
    <dgm:pt modelId="{6A513B0C-64DC-4FA8-8CFD-EC19DAC22208}" type="pres">
      <dgm:prSet presAssocID="{3ECC1388-CA57-4D2D-951F-963EC890DDFA}" presName="compNode" presStyleCnt="0"/>
      <dgm:spPr/>
    </dgm:pt>
    <dgm:pt modelId="{ACC800F1-DA9F-40C0-9499-10AE6BB6B6CE}" type="pres">
      <dgm:prSet presAssocID="{3ECC1388-CA57-4D2D-951F-963EC890DDFA}" presName="bgRect" presStyleLbl="bgShp" presStyleIdx="2" presStyleCnt="3"/>
      <dgm:spPr/>
    </dgm:pt>
    <dgm:pt modelId="{A9808105-B3DC-402A-AB01-4F6D56551B4B}" type="pres">
      <dgm:prSet presAssocID="{3ECC1388-CA57-4D2D-951F-963EC890DDF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s"/>
        </a:ext>
      </dgm:extLst>
    </dgm:pt>
    <dgm:pt modelId="{42D22753-FBD5-4EED-B1F0-A1D6DE600DF4}" type="pres">
      <dgm:prSet presAssocID="{3ECC1388-CA57-4D2D-951F-963EC890DDFA}" presName="spaceRect" presStyleCnt="0"/>
      <dgm:spPr/>
    </dgm:pt>
    <dgm:pt modelId="{7D79CE00-CA8B-4571-804F-44E7C70BE752}" type="pres">
      <dgm:prSet presAssocID="{3ECC1388-CA57-4D2D-951F-963EC890DDFA}" presName="parTx" presStyleLbl="revTx" presStyleIdx="2" presStyleCnt="3">
        <dgm:presLayoutVars>
          <dgm:chMax val="0"/>
          <dgm:chPref val="0"/>
        </dgm:presLayoutVars>
      </dgm:prSet>
      <dgm:spPr/>
    </dgm:pt>
  </dgm:ptLst>
  <dgm:cxnLst>
    <dgm:cxn modelId="{F2C67000-3AFC-40EA-8CF5-A8412EB2DF20}" srcId="{7A2144D2-6CA7-4E02-9CB1-B1F99C835D11}" destId="{B1CA4967-BD9E-41FC-81F9-705466963662}" srcOrd="1" destOrd="0" parTransId="{EE9F0648-DAA1-4DEF-BA4B-65B685290C29}" sibTransId="{06AB8F1D-9420-4356-84F1-94FC23EB1DCA}"/>
    <dgm:cxn modelId="{05928619-7216-4D9A-8C96-6404AFC23F88}" type="presOf" srcId="{3ECC1388-CA57-4D2D-951F-963EC890DDFA}" destId="{7D79CE00-CA8B-4571-804F-44E7C70BE752}" srcOrd="0" destOrd="0" presId="urn:microsoft.com/office/officeart/2018/2/layout/IconVerticalSolidList"/>
    <dgm:cxn modelId="{8CDEC21D-93D9-4512-8961-345945567A0E}" srcId="{7A2144D2-6CA7-4E02-9CB1-B1F99C835D11}" destId="{21618538-1131-4D60-A226-70C6CAD15A34}" srcOrd="0" destOrd="0" parTransId="{E988E02C-A983-4074-A5DC-EC489676A0BF}" sibTransId="{EC5848D8-8493-419F-8832-35EC476C8C79}"/>
    <dgm:cxn modelId="{8D24DA44-04F3-4A5C-9580-FC3689721CC6}" type="presOf" srcId="{21618538-1131-4D60-A226-70C6CAD15A34}" destId="{A308E9FD-0BFE-4F5C-8617-3DC967BCB9A6}" srcOrd="0" destOrd="0" presId="urn:microsoft.com/office/officeart/2018/2/layout/IconVerticalSolidList"/>
    <dgm:cxn modelId="{770A297C-6B5D-4575-848C-65CA5C34D4F7}" srcId="{7A2144D2-6CA7-4E02-9CB1-B1F99C835D11}" destId="{3ECC1388-CA57-4D2D-951F-963EC890DDFA}" srcOrd="2" destOrd="0" parTransId="{A440E5D4-C740-4744-B82A-415BCADF4FD3}" sibTransId="{85DD0DB6-3825-4BCB-BBA8-E7134BB7F347}"/>
    <dgm:cxn modelId="{BB01648D-FCBD-4FC7-808C-6E2F0F610A4E}" type="presOf" srcId="{7A2144D2-6CA7-4E02-9CB1-B1F99C835D11}" destId="{0983F1B1-7CF7-4AA0-BE1A-B7D74270D576}" srcOrd="0" destOrd="0" presId="urn:microsoft.com/office/officeart/2018/2/layout/IconVerticalSolidList"/>
    <dgm:cxn modelId="{F4B846D5-70E4-49FD-886D-934CD8263053}" type="presOf" srcId="{B1CA4967-BD9E-41FC-81F9-705466963662}" destId="{62046462-A83E-4E7E-866D-14B6171AC19D}" srcOrd="0" destOrd="0" presId="urn:microsoft.com/office/officeart/2018/2/layout/IconVerticalSolidList"/>
    <dgm:cxn modelId="{30F22D7B-C902-4D0A-B4F2-0A41B7543C20}" type="presParOf" srcId="{0983F1B1-7CF7-4AA0-BE1A-B7D74270D576}" destId="{F7A116BD-BF40-4FF5-B438-8E4F1A89E5EC}" srcOrd="0" destOrd="0" presId="urn:microsoft.com/office/officeart/2018/2/layout/IconVerticalSolidList"/>
    <dgm:cxn modelId="{69F3C123-3D5B-46EB-A74D-51BA590D38CB}" type="presParOf" srcId="{F7A116BD-BF40-4FF5-B438-8E4F1A89E5EC}" destId="{2A6F2997-D5A3-4B7A-BC77-576A5326CD60}" srcOrd="0" destOrd="0" presId="urn:microsoft.com/office/officeart/2018/2/layout/IconVerticalSolidList"/>
    <dgm:cxn modelId="{106EC705-BB5D-45F4-93F0-32B1FAA94141}" type="presParOf" srcId="{F7A116BD-BF40-4FF5-B438-8E4F1A89E5EC}" destId="{259C0FB9-36A1-4007-BCFE-6B6662EC3C30}" srcOrd="1" destOrd="0" presId="urn:microsoft.com/office/officeart/2018/2/layout/IconVerticalSolidList"/>
    <dgm:cxn modelId="{F5445AD7-8B7E-4E2A-A86F-ADB3FFC2EE7C}" type="presParOf" srcId="{F7A116BD-BF40-4FF5-B438-8E4F1A89E5EC}" destId="{06AE2DCD-8C1C-44D8-8175-D84D63821935}" srcOrd="2" destOrd="0" presId="urn:microsoft.com/office/officeart/2018/2/layout/IconVerticalSolidList"/>
    <dgm:cxn modelId="{D52DC2F3-BDC2-458A-8B6D-5BA5B56CA91E}" type="presParOf" srcId="{F7A116BD-BF40-4FF5-B438-8E4F1A89E5EC}" destId="{A308E9FD-0BFE-4F5C-8617-3DC967BCB9A6}" srcOrd="3" destOrd="0" presId="urn:microsoft.com/office/officeart/2018/2/layout/IconVerticalSolidList"/>
    <dgm:cxn modelId="{A68A3FFA-6FC8-489B-8BDA-C0D4302E6910}" type="presParOf" srcId="{0983F1B1-7CF7-4AA0-BE1A-B7D74270D576}" destId="{ABC03249-BE87-4A14-966E-8BE12AA0B90C}" srcOrd="1" destOrd="0" presId="urn:microsoft.com/office/officeart/2018/2/layout/IconVerticalSolidList"/>
    <dgm:cxn modelId="{F7082508-6A83-43C0-BB3F-BC943FDF9EFE}" type="presParOf" srcId="{0983F1B1-7CF7-4AA0-BE1A-B7D74270D576}" destId="{01401DEE-C930-482E-BE83-ABE32D754B79}" srcOrd="2" destOrd="0" presId="urn:microsoft.com/office/officeart/2018/2/layout/IconVerticalSolidList"/>
    <dgm:cxn modelId="{00758218-57C6-4BA3-98EA-D66748B7D54E}" type="presParOf" srcId="{01401DEE-C930-482E-BE83-ABE32D754B79}" destId="{294AF4B0-11A4-48D2-8DAE-FD33B1D2B243}" srcOrd="0" destOrd="0" presId="urn:microsoft.com/office/officeart/2018/2/layout/IconVerticalSolidList"/>
    <dgm:cxn modelId="{B0EF5764-F7EA-429B-8C09-9C23C188C9D7}" type="presParOf" srcId="{01401DEE-C930-482E-BE83-ABE32D754B79}" destId="{23E9F6F1-4344-4075-B742-62F4258A58AD}" srcOrd="1" destOrd="0" presId="urn:microsoft.com/office/officeart/2018/2/layout/IconVerticalSolidList"/>
    <dgm:cxn modelId="{7F1DA60F-7638-4459-BE65-AEEFF3FC0609}" type="presParOf" srcId="{01401DEE-C930-482E-BE83-ABE32D754B79}" destId="{9064A417-A4A1-437A-9E77-9F6B34275617}" srcOrd="2" destOrd="0" presId="urn:microsoft.com/office/officeart/2018/2/layout/IconVerticalSolidList"/>
    <dgm:cxn modelId="{32283350-8445-41C8-82ED-02544B7E8D70}" type="presParOf" srcId="{01401DEE-C930-482E-BE83-ABE32D754B79}" destId="{62046462-A83E-4E7E-866D-14B6171AC19D}" srcOrd="3" destOrd="0" presId="urn:microsoft.com/office/officeart/2018/2/layout/IconVerticalSolidList"/>
    <dgm:cxn modelId="{96ACB960-89C8-4CB7-9B2C-600A1CC332A4}" type="presParOf" srcId="{0983F1B1-7CF7-4AA0-BE1A-B7D74270D576}" destId="{8BBEADCA-7C4B-4CB0-BA54-13B09ADED65D}" srcOrd="3" destOrd="0" presId="urn:microsoft.com/office/officeart/2018/2/layout/IconVerticalSolidList"/>
    <dgm:cxn modelId="{AC9BEF57-8059-4A31-A74A-6F44C96570A7}" type="presParOf" srcId="{0983F1B1-7CF7-4AA0-BE1A-B7D74270D576}" destId="{6A513B0C-64DC-4FA8-8CFD-EC19DAC22208}" srcOrd="4" destOrd="0" presId="urn:microsoft.com/office/officeart/2018/2/layout/IconVerticalSolidList"/>
    <dgm:cxn modelId="{A0A29505-F914-4878-A970-0C44D0B27FC9}" type="presParOf" srcId="{6A513B0C-64DC-4FA8-8CFD-EC19DAC22208}" destId="{ACC800F1-DA9F-40C0-9499-10AE6BB6B6CE}" srcOrd="0" destOrd="0" presId="urn:microsoft.com/office/officeart/2018/2/layout/IconVerticalSolidList"/>
    <dgm:cxn modelId="{0B8A7670-07DF-493E-9030-836A3059277D}" type="presParOf" srcId="{6A513B0C-64DC-4FA8-8CFD-EC19DAC22208}" destId="{A9808105-B3DC-402A-AB01-4F6D56551B4B}" srcOrd="1" destOrd="0" presId="urn:microsoft.com/office/officeart/2018/2/layout/IconVerticalSolidList"/>
    <dgm:cxn modelId="{C913B089-F7E6-4648-BDD3-C8E6AE101943}" type="presParOf" srcId="{6A513B0C-64DC-4FA8-8CFD-EC19DAC22208}" destId="{42D22753-FBD5-4EED-B1F0-A1D6DE600DF4}" srcOrd="2" destOrd="0" presId="urn:microsoft.com/office/officeart/2018/2/layout/IconVerticalSolidList"/>
    <dgm:cxn modelId="{4D54BB32-5A38-4352-80D0-CA32059794B4}" type="presParOf" srcId="{6A513B0C-64DC-4FA8-8CFD-EC19DAC22208}" destId="{7D79CE00-CA8B-4571-804F-44E7C70BE752}"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55A566-5EBD-4E0A-BCFD-35F64C309165}"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0A3EF0CA-C972-496E-9B35-3E2CDE4B79D1}">
      <dgm:prSet/>
      <dgm:spPr/>
      <dgm:t>
        <a:bodyPr/>
        <a:lstStyle/>
        <a:p>
          <a:r>
            <a:rPr lang="en-GB"/>
            <a:t>Job offers or advertisements</a:t>
          </a:r>
          <a:endParaRPr lang="en-US"/>
        </a:p>
      </dgm:t>
    </dgm:pt>
    <dgm:pt modelId="{CEF6CF36-26DB-4010-90DC-57E787D5BCE9}" type="parTrans" cxnId="{B6E9DD98-D9D5-43DD-8BAC-E239875C6082}">
      <dgm:prSet/>
      <dgm:spPr/>
      <dgm:t>
        <a:bodyPr/>
        <a:lstStyle/>
        <a:p>
          <a:endParaRPr lang="en-US"/>
        </a:p>
      </dgm:t>
    </dgm:pt>
    <dgm:pt modelId="{C4F906F1-0E4D-4ADA-967B-FFCD5981FB1F}" type="sibTrans" cxnId="{B6E9DD98-D9D5-43DD-8BAC-E239875C6082}">
      <dgm:prSet/>
      <dgm:spPr/>
      <dgm:t>
        <a:bodyPr/>
        <a:lstStyle/>
        <a:p>
          <a:endParaRPr lang="en-US"/>
        </a:p>
      </dgm:t>
    </dgm:pt>
    <dgm:pt modelId="{3EAB9123-2104-4273-9090-70DDED74365A}">
      <dgm:prSet/>
      <dgm:spPr/>
      <dgm:t>
        <a:bodyPr/>
        <a:lstStyle/>
        <a:p>
          <a:r>
            <a:rPr lang="en-GB"/>
            <a:t>Direct recruitment by care company</a:t>
          </a:r>
          <a:endParaRPr lang="en-US"/>
        </a:p>
      </dgm:t>
    </dgm:pt>
    <dgm:pt modelId="{DBC3D6E5-DF52-4098-A9FE-87DB06C7BD1C}" type="parTrans" cxnId="{0292ED48-88A0-4810-9267-ED1071C0B37A}">
      <dgm:prSet/>
      <dgm:spPr/>
      <dgm:t>
        <a:bodyPr/>
        <a:lstStyle/>
        <a:p>
          <a:endParaRPr lang="en-US"/>
        </a:p>
      </dgm:t>
    </dgm:pt>
    <dgm:pt modelId="{BEE69383-123C-441B-B364-C4C5C3C99028}" type="sibTrans" cxnId="{0292ED48-88A0-4810-9267-ED1071C0B37A}">
      <dgm:prSet/>
      <dgm:spPr/>
      <dgm:t>
        <a:bodyPr/>
        <a:lstStyle/>
        <a:p>
          <a:endParaRPr lang="en-US"/>
        </a:p>
      </dgm:t>
    </dgm:pt>
    <dgm:pt modelId="{59E655A4-03B2-4B80-A5B9-73124AA7C649}">
      <dgm:prSet/>
      <dgm:spPr/>
      <dgm:t>
        <a:bodyPr/>
        <a:lstStyle/>
        <a:p>
          <a:r>
            <a:rPr lang="en-GB"/>
            <a:t>Third party recruitment agencies – online or at recruitment agency office</a:t>
          </a:r>
          <a:endParaRPr lang="en-US"/>
        </a:p>
      </dgm:t>
    </dgm:pt>
    <dgm:pt modelId="{5C937C7C-3D17-46FA-884B-6D3C89FA20F8}" type="parTrans" cxnId="{AA3112C3-8FE9-4250-B736-3F97DDB0B999}">
      <dgm:prSet/>
      <dgm:spPr/>
      <dgm:t>
        <a:bodyPr/>
        <a:lstStyle/>
        <a:p>
          <a:endParaRPr lang="en-US"/>
        </a:p>
      </dgm:t>
    </dgm:pt>
    <dgm:pt modelId="{861CA203-BB7F-4374-B94C-DC6FC9E446CD}" type="sibTrans" cxnId="{AA3112C3-8FE9-4250-B736-3F97DDB0B999}">
      <dgm:prSet/>
      <dgm:spPr/>
      <dgm:t>
        <a:bodyPr/>
        <a:lstStyle/>
        <a:p>
          <a:endParaRPr lang="en-US"/>
        </a:p>
      </dgm:t>
    </dgm:pt>
    <dgm:pt modelId="{78273C79-C681-40A8-B04F-B0FAB35CB23A}">
      <dgm:prSet/>
      <dgm:spPr/>
      <dgm:t>
        <a:bodyPr/>
        <a:lstStyle/>
        <a:p>
          <a:r>
            <a:rPr lang="en-GB"/>
            <a:t>False promises are common – appealing to individuals’ planning to emigrate for a better life   (car, driving lessons,)</a:t>
          </a:r>
          <a:endParaRPr lang="en-US"/>
        </a:p>
      </dgm:t>
    </dgm:pt>
    <dgm:pt modelId="{9B224A2F-C72A-4395-B033-017FE957DEB2}" type="parTrans" cxnId="{F2353DC4-51A7-476B-B1FC-E44D5EF17774}">
      <dgm:prSet/>
      <dgm:spPr/>
      <dgm:t>
        <a:bodyPr/>
        <a:lstStyle/>
        <a:p>
          <a:endParaRPr lang="en-US"/>
        </a:p>
      </dgm:t>
    </dgm:pt>
    <dgm:pt modelId="{6975BA14-F434-4FC6-93DA-61840714E2EB}" type="sibTrans" cxnId="{F2353DC4-51A7-476B-B1FC-E44D5EF17774}">
      <dgm:prSet/>
      <dgm:spPr/>
      <dgm:t>
        <a:bodyPr/>
        <a:lstStyle/>
        <a:p>
          <a:endParaRPr lang="en-US"/>
        </a:p>
      </dgm:t>
    </dgm:pt>
    <dgm:pt modelId="{A28EF95F-01F6-4F84-98F0-F8DD17F42BA9}">
      <dgm:prSet/>
      <dgm:spPr/>
      <dgm:t>
        <a:bodyPr/>
        <a:lstStyle/>
        <a:p>
          <a:r>
            <a:rPr lang="en-GB"/>
            <a:t>Offers of accommodation are frequent </a:t>
          </a:r>
          <a:endParaRPr lang="en-US"/>
        </a:p>
      </dgm:t>
    </dgm:pt>
    <dgm:pt modelId="{BCB1B27A-B941-4BE6-85D0-A9AFC2A147C3}" type="parTrans" cxnId="{1F4A039F-29FC-4B1D-8A96-37BAF76F48A9}">
      <dgm:prSet/>
      <dgm:spPr/>
      <dgm:t>
        <a:bodyPr/>
        <a:lstStyle/>
        <a:p>
          <a:endParaRPr lang="en-US"/>
        </a:p>
      </dgm:t>
    </dgm:pt>
    <dgm:pt modelId="{3D2DD07F-2A24-442D-86E6-57B22AC3A79F}" type="sibTrans" cxnId="{1F4A039F-29FC-4B1D-8A96-37BAF76F48A9}">
      <dgm:prSet/>
      <dgm:spPr/>
      <dgm:t>
        <a:bodyPr/>
        <a:lstStyle/>
        <a:p>
          <a:endParaRPr lang="en-US"/>
        </a:p>
      </dgm:t>
    </dgm:pt>
    <dgm:pt modelId="{78D68CE3-C27C-4FCF-BC02-B080F0CBA232}">
      <dgm:prSet/>
      <dgm:spPr/>
      <dgm:t>
        <a:bodyPr/>
        <a:lstStyle/>
        <a:p>
          <a:r>
            <a:rPr lang="en-GB"/>
            <a:t>Exploiter posing as a benefactor</a:t>
          </a:r>
          <a:endParaRPr lang="en-US"/>
        </a:p>
      </dgm:t>
    </dgm:pt>
    <dgm:pt modelId="{C88F640F-3FFB-49F7-A457-B6E0725165DB}" type="parTrans" cxnId="{8E719714-7C04-4DDF-ACCC-DA9FC41C782B}">
      <dgm:prSet/>
      <dgm:spPr/>
      <dgm:t>
        <a:bodyPr/>
        <a:lstStyle/>
        <a:p>
          <a:endParaRPr lang="en-US"/>
        </a:p>
      </dgm:t>
    </dgm:pt>
    <dgm:pt modelId="{639A416B-4542-4DD1-B662-61011FA656E1}" type="sibTrans" cxnId="{8E719714-7C04-4DDF-ACCC-DA9FC41C782B}">
      <dgm:prSet/>
      <dgm:spPr/>
      <dgm:t>
        <a:bodyPr/>
        <a:lstStyle/>
        <a:p>
          <a:endParaRPr lang="en-US"/>
        </a:p>
      </dgm:t>
    </dgm:pt>
    <dgm:pt modelId="{5FF9EDDD-2BEC-48FD-BE04-078FB12AA8A3}">
      <dgm:prSet/>
      <dgm:spPr/>
      <dgm:t>
        <a:bodyPr/>
        <a:lstStyle/>
        <a:p>
          <a:r>
            <a:rPr lang="en-GB"/>
            <a:t>Recruited by exploiters who had ties to their own country</a:t>
          </a:r>
          <a:endParaRPr lang="en-US"/>
        </a:p>
      </dgm:t>
    </dgm:pt>
    <dgm:pt modelId="{AE486D47-A624-4822-9A72-4F66883009AB}" type="parTrans" cxnId="{23E6A726-74C2-4C7B-AB95-BAEEEE891DDE}">
      <dgm:prSet/>
      <dgm:spPr/>
      <dgm:t>
        <a:bodyPr/>
        <a:lstStyle/>
        <a:p>
          <a:endParaRPr lang="en-US"/>
        </a:p>
      </dgm:t>
    </dgm:pt>
    <dgm:pt modelId="{6EC0DDBF-006B-4675-A5AE-A70219D66DAD}" type="sibTrans" cxnId="{23E6A726-74C2-4C7B-AB95-BAEEEE891DDE}">
      <dgm:prSet/>
      <dgm:spPr/>
      <dgm:t>
        <a:bodyPr/>
        <a:lstStyle/>
        <a:p>
          <a:endParaRPr lang="en-US"/>
        </a:p>
      </dgm:t>
    </dgm:pt>
    <dgm:pt modelId="{CA562862-D40A-403D-BAF6-15147C13ED39}" type="pres">
      <dgm:prSet presAssocID="{8355A566-5EBD-4E0A-BCFD-35F64C309165}" presName="diagram" presStyleCnt="0">
        <dgm:presLayoutVars>
          <dgm:dir/>
          <dgm:resizeHandles val="exact"/>
        </dgm:presLayoutVars>
      </dgm:prSet>
      <dgm:spPr/>
    </dgm:pt>
    <dgm:pt modelId="{8D7DE563-F3F6-4B87-BDD0-D237E7C0D1B5}" type="pres">
      <dgm:prSet presAssocID="{0A3EF0CA-C972-496E-9B35-3E2CDE4B79D1}" presName="node" presStyleLbl="node1" presStyleIdx="0" presStyleCnt="7">
        <dgm:presLayoutVars>
          <dgm:bulletEnabled val="1"/>
        </dgm:presLayoutVars>
      </dgm:prSet>
      <dgm:spPr/>
    </dgm:pt>
    <dgm:pt modelId="{933EB2DE-A7AD-4F59-A2F1-60FAD64A48DF}" type="pres">
      <dgm:prSet presAssocID="{C4F906F1-0E4D-4ADA-967B-FFCD5981FB1F}" presName="sibTrans" presStyleCnt="0"/>
      <dgm:spPr/>
    </dgm:pt>
    <dgm:pt modelId="{0EBE4F41-166B-4029-9D78-1D17D349CB54}" type="pres">
      <dgm:prSet presAssocID="{3EAB9123-2104-4273-9090-70DDED74365A}" presName="node" presStyleLbl="node1" presStyleIdx="1" presStyleCnt="7">
        <dgm:presLayoutVars>
          <dgm:bulletEnabled val="1"/>
        </dgm:presLayoutVars>
      </dgm:prSet>
      <dgm:spPr/>
    </dgm:pt>
    <dgm:pt modelId="{D61AC841-7A58-404A-B347-0CD3E7E257AD}" type="pres">
      <dgm:prSet presAssocID="{BEE69383-123C-441B-B364-C4C5C3C99028}" presName="sibTrans" presStyleCnt="0"/>
      <dgm:spPr/>
    </dgm:pt>
    <dgm:pt modelId="{6157F43E-DD9C-419E-92CE-144C70F017A3}" type="pres">
      <dgm:prSet presAssocID="{59E655A4-03B2-4B80-A5B9-73124AA7C649}" presName="node" presStyleLbl="node1" presStyleIdx="2" presStyleCnt="7">
        <dgm:presLayoutVars>
          <dgm:bulletEnabled val="1"/>
        </dgm:presLayoutVars>
      </dgm:prSet>
      <dgm:spPr/>
    </dgm:pt>
    <dgm:pt modelId="{AD324621-07E8-4C47-9687-AFD2CE91A21A}" type="pres">
      <dgm:prSet presAssocID="{861CA203-BB7F-4374-B94C-DC6FC9E446CD}" presName="sibTrans" presStyleCnt="0"/>
      <dgm:spPr/>
    </dgm:pt>
    <dgm:pt modelId="{0A7691DC-C7AD-4E4F-A280-6BD9B6C699B8}" type="pres">
      <dgm:prSet presAssocID="{78273C79-C681-40A8-B04F-B0FAB35CB23A}" presName="node" presStyleLbl="node1" presStyleIdx="3" presStyleCnt="7">
        <dgm:presLayoutVars>
          <dgm:bulletEnabled val="1"/>
        </dgm:presLayoutVars>
      </dgm:prSet>
      <dgm:spPr/>
    </dgm:pt>
    <dgm:pt modelId="{6C1B82E5-5E19-4126-83EC-80E391812E63}" type="pres">
      <dgm:prSet presAssocID="{6975BA14-F434-4FC6-93DA-61840714E2EB}" presName="sibTrans" presStyleCnt="0"/>
      <dgm:spPr/>
    </dgm:pt>
    <dgm:pt modelId="{F7F498A5-2965-42AA-BA50-288FC762456B}" type="pres">
      <dgm:prSet presAssocID="{A28EF95F-01F6-4F84-98F0-F8DD17F42BA9}" presName="node" presStyleLbl="node1" presStyleIdx="4" presStyleCnt="7">
        <dgm:presLayoutVars>
          <dgm:bulletEnabled val="1"/>
        </dgm:presLayoutVars>
      </dgm:prSet>
      <dgm:spPr/>
    </dgm:pt>
    <dgm:pt modelId="{444FC778-090C-4167-A564-C76580CCB2BA}" type="pres">
      <dgm:prSet presAssocID="{3D2DD07F-2A24-442D-86E6-57B22AC3A79F}" presName="sibTrans" presStyleCnt="0"/>
      <dgm:spPr/>
    </dgm:pt>
    <dgm:pt modelId="{69637A0F-3A14-43F0-BC6F-B2CF1038344D}" type="pres">
      <dgm:prSet presAssocID="{78D68CE3-C27C-4FCF-BC02-B080F0CBA232}" presName="node" presStyleLbl="node1" presStyleIdx="5" presStyleCnt="7">
        <dgm:presLayoutVars>
          <dgm:bulletEnabled val="1"/>
        </dgm:presLayoutVars>
      </dgm:prSet>
      <dgm:spPr/>
    </dgm:pt>
    <dgm:pt modelId="{E7422846-76C4-4BBC-9201-6B3BD92F9A5C}" type="pres">
      <dgm:prSet presAssocID="{639A416B-4542-4DD1-B662-61011FA656E1}" presName="sibTrans" presStyleCnt="0"/>
      <dgm:spPr/>
    </dgm:pt>
    <dgm:pt modelId="{8CA12E93-1620-43FF-B7EA-C0C3B5E01332}" type="pres">
      <dgm:prSet presAssocID="{5FF9EDDD-2BEC-48FD-BE04-078FB12AA8A3}" presName="node" presStyleLbl="node1" presStyleIdx="6" presStyleCnt="7">
        <dgm:presLayoutVars>
          <dgm:bulletEnabled val="1"/>
        </dgm:presLayoutVars>
      </dgm:prSet>
      <dgm:spPr/>
    </dgm:pt>
  </dgm:ptLst>
  <dgm:cxnLst>
    <dgm:cxn modelId="{8E719714-7C04-4DDF-ACCC-DA9FC41C782B}" srcId="{8355A566-5EBD-4E0A-BCFD-35F64C309165}" destId="{78D68CE3-C27C-4FCF-BC02-B080F0CBA232}" srcOrd="5" destOrd="0" parTransId="{C88F640F-3FFB-49F7-A457-B6E0725165DB}" sibTransId="{639A416B-4542-4DD1-B662-61011FA656E1}"/>
    <dgm:cxn modelId="{23E6A726-74C2-4C7B-AB95-BAEEEE891DDE}" srcId="{8355A566-5EBD-4E0A-BCFD-35F64C309165}" destId="{5FF9EDDD-2BEC-48FD-BE04-078FB12AA8A3}" srcOrd="6" destOrd="0" parTransId="{AE486D47-A624-4822-9A72-4F66883009AB}" sibTransId="{6EC0DDBF-006B-4675-A5AE-A70219D66DAD}"/>
    <dgm:cxn modelId="{61A48936-E17A-4D49-A243-A8402437A8D3}" type="presOf" srcId="{78273C79-C681-40A8-B04F-B0FAB35CB23A}" destId="{0A7691DC-C7AD-4E4F-A280-6BD9B6C699B8}" srcOrd="0" destOrd="0" presId="urn:microsoft.com/office/officeart/2005/8/layout/default"/>
    <dgm:cxn modelId="{3F596139-D38B-44F8-8167-834E5381EB9D}" type="presOf" srcId="{59E655A4-03B2-4B80-A5B9-73124AA7C649}" destId="{6157F43E-DD9C-419E-92CE-144C70F017A3}" srcOrd="0" destOrd="0" presId="urn:microsoft.com/office/officeart/2005/8/layout/default"/>
    <dgm:cxn modelId="{78F27A5E-57A3-453E-827C-FCD1238C52C1}" type="presOf" srcId="{0A3EF0CA-C972-496E-9B35-3E2CDE4B79D1}" destId="{8D7DE563-F3F6-4B87-BDD0-D237E7C0D1B5}" srcOrd="0" destOrd="0" presId="urn:microsoft.com/office/officeart/2005/8/layout/default"/>
    <dgm:cxn modelId="{0A705468-F9D1-4B28-8BC9-0AC600AD4591}" type="presOf" srcId="{3EAB9123-2104-4273-9090-70DDED74365A}" destId="{0EBE4F41-166B-4029-9D78-1D17D349CB54}" srcOrd="0" destOrd="0" presId="urn:microsoft.com/office/officeart/2005/8/layout/default"/>
    <dgm:cxn modelId="{0292ED48-88A0-4810-9267-ED1071C0B37A}" srcId="{8355A566-5EBD-4E0A-BCFD-35F64C309165}" destId="{3EAB9123-2104-4273-9090-70DDED74365A}" srcOrd="1" destOrd="0" parTransId="{DBC3D6E5-DF52-4098-A9FE-87DB06C7BD1C}" sibTransId="{BEE69383-123C-441B-B364-C4C5C3C99028}"/>
    <dgm:cxn modelId="{D5968774-8096-4523-947E-3937E5CB4116}" type="presOf" srcId="{78D68CE3-C27C-4FCF-BC02-B080F0CBA232}" destId="{69637A0F-3A14-43F0-BC6F-B2CF1038344D}" srcOrd="0" destOrd="0" presId="urn:microsoft.com/office/officeart/2005/8/layout/default"/>
    <dgm:cxn modelId="{B6E9DD98-D9D5-43DD-8BAC-E239875C6082}" srcId="{8355A566-5EBD-4E0A-BCFD-35F64C309165}" destId="{0A3EF0CA-C972-496E-9B35-3E2CDE4B79D1}" srcOrd="0" destOrd="0" parTransId="{CEF6CF36-26DB-4010-90DC-57E787D5BCE9}" sibTransId="{C4F906F1-0E4D-4ADA-967B-FFCD5981FB1F}"/>
    <dgm:cxn modelId="{1F4A039F-29FC-4B1D-8A96-37BAF76F48A9}" srcId="{8355A566-5EBD-4E0A-BCFD-35F64C309165}" destId="{A28EF95F-01F6-4F84-98F0-F8DD17F42BA9}" srcOrd="4" destOrd="0" parTransId="{BCB1B27A-B941-4BE6-85D0-A9AFC2A147C3}" sibTransId="{3D2DD07F-2A24-442D-86E6-57B22AC3A79F}"/>
    <dgm:cxn modelId="{7C682BA6-34A0-4CE9-9B88-A42C27A6335D}" type="presOf" srcId="{5FF9EDDD-2BEC-48FD-BE04-078FB12AA8A3}" destId="{8CA12E93-1620-43FF-B7EA-C0C3B5E01332}" srcOrd="0" destOrd="0" presId="urn:microsoft.com/office/officeart/2005/8/layout/default"/>
    <dgm:cxn modelId="{649580B6-15EB-487B-936C-B29861403ACB}" type="presOf" srcId="{A28EF95F-01F6-4F84-98F0-F8DD17F42BA9}" destId="{F7F498A5-2965-42AA-BA50-288FC762456B}" srcOrd="0" destOrd="0" presId="urn:microsoft.com/office/officeart/2005/8/layout/default"/>
    <dgm:cxn modelId="{AA3112C3-8FE9-4250-B736-3F97DDB0B999}" srcId="{8355A566-5EBD-4E0A-BCFD-35F64C309165}" destId="{59E655A4-03B2-4B80-A5B9-73124AA7C649}" srcOrd="2" destOrd="0" parTransId="{5C937C7C-3D17-46FA-884B-6D3C89FA20F8}" sibTransId="{861CA203-BB7F-4374-B94C-DC6FC9E446CD}"/>
    <dgm:cxn modelId="{F2353DC4-51A7-476B-B1FC-E44D5EF17774}" srcId="{8355A566-5EBD-4E0A-BCFD-35F64C309165}" destId="{78273C79-C681-40A8-B04F-B0FAB35CB23A}" srcOrd="3" destOrd="0" parTransId="{9B224A2F-C72A-4395-B033-017FE957DEB2}" sibTransId="{6975BA14-F434-4FC6-93DA-61840714E2EB}"/>
    <dgm:cxn modelId="{F5090FF1-690B-428E-A877-31314A2B446C}" type="presOf" srcId="{8355A566-5EBD-4E0A-BCFD-35F64C309165}" destId="{CA562862-D40A-403D-BAF6-15147C13ED39}" srcOrd="0" destOrd="0" presId="urn:microsoft.com/office/officeart/2005/8/layout/default"/>
    <dgm:cxn modelId="{FC992E3F-E303-4271-8C42-1C99DFEF4934}" type="presParOf" srcId="{CA562862-D40A-403D-BAF6-15147C13ED39}" destId="{8D7DE563-F3F6-4B87-BDD0-D237E7C0D1B5}" srcOrd="0" destOrd="0" presId="urn:microsoft.com/office/officeart/2005/8/layout/default"/>
    <dgm:cxn modelId="{62DA5E7F-5B99-45B2-8958-2E2251C78AC8}" type="presParOf" srcId="{CA562862-D40A-403D-BAF6-15147C13ED39}" destId="{933EB2DE-A7AD-4F59-A2F1-60FAD64A48DF}" srcOrd="1" destOrd="0" presId="urn:microsoft.com/office/officeart/2005/8/layout/default"/>
    <dgm:cxn modelId="{95DB7BC4-FFF7-417B-8C43-AF94DF568CCF}" type="presParOf" srcId="{CA562862-D40A-403D-BAF6-15147C13ED39}" destId="{0EBE4F41-166B-4029-9D78-1D17D349CB54}" srcOrd="2" destOrd="0" presId="urn:microsoft.com/office/officeart/2005/8/layout/default"/>
    <dgm:cxn modelId="{D12CB155-DDE9-4D6F-81EC-92073DB4152B}" type="presParOf" srcId="{CA562862-D40A-403D-BAF6-15147C13ED39}" destId="{D61AC841-7A58-404A-B347-0CD3E7E257AD}" srcOrd="3" destOrd="0" presId="urn:microsoft.com/office/officeart/2005/8/layout/default"/>
    <dgm:cxn modelId="{B465041A-575D-42DA-860F-E8A506CDF878}" type="presParOf" srcId="{CA562862-D40A-403D-BAF6-15147C13ED39}" destId="{6157F43E-DD9C-419E-92CE-144C70F017A3}" srcOrd="4" destOrd="0" presId="urn:microsoft.com/office/officeart/2005/8/layout/default"/>
    <dgm:cxn modelId="{09AB886B-D2DA-4082-8E5D-1D420F5F2B72}" type="presParOf" srcId="{CA562862-D40A-403D-BAF6-15147C13ED39}" destId="{AD324621-07E8-4C47-9687-AFD2CE91A21A}" srcOrd="5" destOrd="0" presId="urn:microsoft.com/office/officeart/2005/8/layout/default"/>
    <dgm:cxn modelId="{F4B14962-9569-4B73-A19F-9A57525607D2}" type="presParOf" srcId="{CA562862-D40A-403D-BAF6-15147C13ED39}" destId="{0A7691DC-C7AD-4E4F-A280-6BD9B6C699B8}" srcOrd="6" destOrd="0" presId="urn:microsoft.com/office/officeart/2005/8/layout/default"/>
    <dgm:cxn modelId="{A99238AE-ADE2-4DB8-B35E-5DFA5F1BA445}" type="presParOf" srcId="{CA562862-D40A-403D-BAF6-15147C13ED39}" destId="{6C1B82E5-5E19-4126-83EC-80E391812E63}" srcOrd="7" destOrd="0" presId="urn:microsoft.com/office/officeart/2005/8/layout/default"/>
    <dgm:cxn modelId="{6845587F-FB34-4B95-9C7E-2317B7BB6B88}" type="presParOf" srcId="{CA562862-D40A-403D-BAF6-15147C13ED39}" destId="{F7F498A5-2965-42AA-BA50-288FC762456B}" srcOrd="8" destOrd="0" presId="urn:microsoft.com/office/officeart/2005/8/layout/default"/>
    <dgm:cxn modelId="{D99BC314-9CE1-4F83-837A-7B158F2C64CC}" type="presParOf" srcId="{CA562862-D40A-403D-BAF6-15147C13ED39}" destId="{444FC778-090C-4167-A564-C76580CCB2BA}" srcOrd="9" destOrd="0" presId="urn:microsoft.com/office/officeart/2005/8/layout/default"/>
    <dgm:cxn modelId="{46A6E91D-861B-4682-B6A5-16EFCB25D723}" type="presParOf" srcId="{CA562862-D40A-403D-BAF6-15147C13ED39}" destId="{69637A0F-3A14-43F0-BC6F-B2CF1038344D}" srcOrd="10" destOrd="0" presId="urn:microsoft.com/office/officeart/2005/8/layout/default"/>
    <dgm:cxn modelId="{B6341A80-8A6B-4BEC-A64D-B8888D174064}" type="presParOf" srcId="{CA562862-D40A-403D-BAF6-15147C13ED39}" destId="{E7422846-76C4-4BBC-9201-6B3BD92F9A5C}" srcOrd="11" destOrd="0" presId="urn:microsoft.com/office/officeart/2005/8/layout/default"/>
    <dgm:cxn modelId="{14D7DFB3-95B9-4901-8E9E-C93A603DD45C}" type="presParOf" srcId="{CA562862-D40A-403D-BAF6-15147C13ED39}" destId="{8CA12E93-1620-43FF-B7EA-C0C3B5E01332}" srcOrd="1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F2997-D5A3-4B7A-BC77-576A5326CD60}">
      <dsp:nvSpPr>
        <dsp:cNvPr id="0" name=""/>
        <dsp:cNvSpPr/>
      </dsp:nvSpPr>
      <dsp:spPr>
        <a:xfrm>
          <a:off x="0" y="443"/>
          <a:ext cx="4671386" cy="10373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9C0FB9-36A1-4007-BCFE-6B6662EC3C30}">
      <dsp:nvSpPr>
        <dsp:cNvPr id="0" name=""/>
        <dsp:cNvSpPr/>
      </dsp:nvSpPr>
      <dsp:spPr>
        <a:xfrm>
          <a:off x="313807" y="233854"/>
          <a:ext cx="570559" cy="570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08E9FD-0BFE-4F5C-8617-3DC967BCB9A6}">
      <dsp:nvSpPr>
        <dsp:cNvPr id="0" name=""/>
        <dsp:cNvSpPr/>
      </dsp:nvSpPr>
      <dsp:spPr>
        <a:xfrm>
          <a:off x="1198175" y="443"/>
          <a:ext cx="3473210" cy="1037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90" tIns="109790" rIns="109790" bIns="109790" numCol="1" spcCol="1270" anchor="ctr" anchorCtr="0">
          <a:noAutofit/>
        </a:bodyPr>
        <a:lstStyle/>
        <a:p>
          <a:pPr marL="0" lvl="0" indent="0" algn="l" defTabSz="666750">
            <a:lnSpc>
              <a:spcPct val="100000"/>
            </a:lnSpc>
            <a:spcBef>
              <a:spcPct val="0"/>
            </a:spcBef>
            <a:spcAft>
              <a:spcPct val="35000"/>
            </a:spcAft>
            <a:buNone/>
          </a:pPr>
          <a:r>
            <a:rPr lang="en-GB" sz="1500" kern="1200"/>
            <a:t>Some of the content we discuss may be distressing.</a:t>
          </a:r>
          <a:endParaRPr lang="en-US" sz="1500" kern="1200"/>
        </a:p>
      </dsp:txBody>
      <dsp:txXfrm>
        <a:off x="1198175" y="443"/>
        <a:ext cx="3473210" cy="1037381"/>
      </dsp:txXfrm>
    </dsp:sp>
    <dsp:sp modelId="{294AF4B0-11A4-48D2-8DAE-FD33B1D2B243}">
      <dsp:nvSpPr>
        <dsp:cNvPr id="0" name=""/>
        <dsp:cNvSpPr/>
      </dsp:nvSpPr>
      <dsp:spPr>
        <a:xfrm>
          <a:off x="0" y="1297170"/>
          <a:ext cx="4671386" cy="10373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E9F6F1-4344-4075-B742-62F4258A58AD}">
      <dsp:nvSpPr>
        <dsp:cNvPr id="0" name=""/>
        <dsp:cNvSpPr/>
      </dsp:nvSpPr>
      <dsp:spPr>
        <a:xfrm>
          <a:off x="313807" y="1530581"/>
          <a:ext cx="570559" cy="5705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046462-A83E-4E7E-866D-14B6171AC19D}">
      <dsp:nvSpPr>
        <dsp:cNvPr id="0" name=""/>
        <dsp:cNvSpPr/>
      </dsp:nvSpPr>
      <dsp:spPr>
        <a:xfrm>
          <a:off x="1198175" y="1297170"/>
          <a:ext cx="3473210" cy="1037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90" tIns="109790" rIns="109790" bIns="109790" numCol="1" spcCol="1270" anchor="ctr" anchorCtr="0">
          <a:noAutofit/>
        </a:bodyPr>
        <a:lstStyle/>
        <a:p>
          <a:pPr marL="0" lvl="0" indent="0" algn="l" defTabSz="666750">
            <a:lnSpc>
              <a:spcPct val="100000"/>
            </a:lnSpc>
            <a:spcBef>
              <a:spcPct val="0"/>
            </a:spcBef>
            <a:spcAft>
              <a:spcPct val="35000"/>
            </a:spcAft>
            <a:buNone/>
          </a:pPr>
          <a:r>
            <a:rPr lang="en-GB" sz="1500" kern="1200"/>
            <a:t>Look after your own emotional wellbeing.</a:t>
          </a:r>
          <a:br>
            <a:rPr lang="en-GB" sz="1500" kern="1200"/>
          </a:br>
          <a:endParaRPr lang="en-US" sz="1500" kern="1200"/>
        </a:p>
      </dsp:txBody>
      <dsp:txXfrm>
        <a:off x="1198175" y="1297170"/>
        <a:ext cx="3473210" cy="1037381"/>
      </dsp:txXfrm>
    </dsp:sp>
    <dsp:sp modelId="{ACC800F1-DA9F-40C0-9499-10AE6BB6B6CE}">
      <dsp:nvSpPr>
        <dsp:cNvPr id="0" name=""/>
        <dsp:cNvSpPr/>
      </dsp:nvSpPr>
      <dsp:spPr>
        <a:xfrm>
          <a:off x="0" y="2593897"/>
          <a:ext cx="4671386" cy="10373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808105-B3DC-402A-AB01-4F6D56551B4B}">
      <dsp:nvSpPr>
        <dsp:cNvPr id="0" name=""/>
        <dsp:cNvSpPr/>
      </dsp:nvSpPr>
      <dsp:spPr>
        <a:xfrm>
          <a:off x="313807" y="2827308"/>
          <a:ext cx="570559" cy="5705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9CE00-CA8B-4571-804F-44E7C70BE752}">
      <dsp:nvSpPr>
        <dsp:cNvPr id="0" name=""/>
        <dsp:cNvSpPr/>
      </dsp:nvSpPr>
      <dsp:spPr>
        <a:xfrm>
          <a:off x="1198175" y="2593897"/>
          <a:ext cx="3473210" cy="1037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90" tIns="109790" rIns="109790" bIns="109790" numCol="1" spcCol="1270" anchor="ctr" anchorCtr="0">
          <a:noAutofit/>
        </a:bodyPr>
        <a:lstStyle/>
        <a:p>
          <a:pPr marL="0" lvl="0" indent="0" algn="l" defTabSz="666750">
            <a:lnSpc>
              <a:spcPct val="100000"/>
            </a:lnSpc>
            <a:spcBef>
              <a:spcPct val="0"/>
            </a:spcBef>
            <a:spcAft>
              <a:spcPct val="35000"/>
            </a:spcAft>
            <a:buNone/>
          </a:pPr>
          <a:r>
            <a:rPr lang="en-GB" sz="1500" kern="1200"/>
            <a:t>If you want to leave, please do, BUT talk to a staff member or  find someone to offer support </a:t>
          </a:r>
          <a:r>
            <a:rPr lang="en-GB" sz="1500" u="sng" kern="1200"/>
            <a:t>before leaving here today</a:t>
          </a:r>
          <a:r>
            <a:rPr lang="en-GB" sz="1500" b="1" kern="1200"/>
            <a:t>.</a:t>
          </a:r>
          <a:endParaRPr lang="en-US" sz="1500" kern="1200"/>
        </a:p>
      </dsp:txBody>
      <dsp:txXfrm>
        <a:off x="1198175" y="2593897"/>
        <a:ext cx="3473210" cy="1037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DE563-F3F6-4B87-BDD0-D237E7C0D1B5}">
      <dsp:nvSpPr>
        <dsp:cNvPr id="0" name=""/>
        <dsp:cNvSpPr/>
      </dsp:nvSpPr>
      <dsp:spPr>
        <a:xfrm>
          <a:off x="2411" y="464676"/>
          <a:ext cx="1913052" cy="11478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Job offers or advertisements</a:t>
          </a:r>
          <a:endParaRPr lang="en-US" sz="1400" kern="1200"/>
        </a:p>
      </dsp:txBody>
      <dsp:txXfrm>
        <a:off x="2411" y="464676"/>
        <a:ext cx="1913052" cy="1147831"/>
      </dsp:txXfrm>
    </dsp:sp>
    <dsp:sp modelId="{0EBE4F41-166B-4029-9D78-1D17D349CB54}">
      <dsp:nvSpPr>
        <dsp:cNvPr id="0" name=""/>
        <dsp:cNvSpPr/>
      </dsp:nvSpPr>
      <dsp:spPr>
        <a:xfrm>
          <a:off x="2106768" y="464676"/>
          <a:ext cx="1913052" cy="11478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Direct recruitment by care company</a:t>
          </a:r>
          <a:endParaRPr lang="en-US" sz="1400" kern="1200"/>
        </a:p>
      </dsp:txBody>
      <dsp:txXfrm>
        <a:off x="2106768" y="464676"/>
        <a:ext cx="1913052" cy="1147831"/>
      </dsp:txXfrm>
    </dsp:sp>
    <dsp:sp modelId="{6157F43E-DD9C-419E-92CE-144C70F017A3}">
      <dsp:nvSpPr>
        <dsp:cNvPr id="0" name=""/>
        <dsp:cNvSpPr/>
      </dsp:nvSpPr>
      <dsp:spPr>
        <a:xfrm>
          <a:off x="4211126" y="464676"/>
          <a:ext cx="1913052" cy="11478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Third party recruitment agencies – online or at recruitment agency office</a:t>
          </a:r>
          <a:endParaRPr lang="en-US" sz="1400" kern="1200"/>
        </a:p>
      </dsp:txBody>
      <dsp:txXfrm>
        <a:off x="4211126" y="464676"/>
        <a:ext cx="1913052" cy="1147831"/>
      </dsp:txXfrm>
    </dsp:sp>
    <dsp:sp modelId="{0A7691DC-C7AD-4E4F-A280-6BD9B6C699B8}">
      <dsp:nvSpPr>
        <dsp:cNvPr id="0" name=""/>
        <dsp:cNvSpPr/>
      </dsp:nvSpPr>
      <dsp:spPr>
        <a:xfrm>
          <a:off x="6315483" y="464676"/>
          <a:ext cx="1913052" cy="11478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False promises are common – appealing to individuals’ planning to emigrate for a better life   (car, driving lessons,)</a:t>
          </a:r>
          <a:endParaRPr lang="en-US" sz="1400" kern="1200"/>
        </a:p>
      </dsp:txBody>
      <dsp:txXfrm>
        <a:off x="6315483" y="464676"/>
        <a:ext cx="1913052" cy="1147831"/>
      </dsp:txXfrm>
    </dsp:sp>
    <dsp:sp modelId="{F7F498A5-2965-42AA-BA50-288FC762456B}">
      <dsp:nvSpPr>
        <dsp:cNvPr id="0" name=""/>
        <dsp:cNvSpPr/>
      </dsp:nvSpPr>
      <dsp:spPr>
        <a:xfrm>
          <a:off x="1054590" y="1803812"/>
          <a:ext cx="1913052" cy="11478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Offers of accommodation are frequent </a:t>
          </a:r>
          <a:endParaRPr lang="en-US" sz="1400" kern="1200"/>
        </a:p>
      </dsp:txBody>
      <dsp:txXfrm>
        <a:off x="1054590" y="1803812"/>
        <a:ext cx="1913052" cy="1147831"/>
      </dsp:txXfrm>
    </dsp:sp>
    <dsp:sp modelId="{69637A0F-3A14-43F0-BC6F-B2CF1038344D}">
      <dsp:nvSpPr>
        <dsp:cNvPr id="0" name=""/>
        <dsp:cNvSpPr/>
      </dsp:nvSpPr>
      <dsp:spPr>
        <a:xfrm>
          <a:off x="3158947" y="1803812"/>
          <a:ext cx="1913052" cy="11478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Exploiter posing as a benefactor</a:t>
          </a:r>
          <a:endParaRPr lang="en-US" sz="1400" kern="1200"/>
        </a:p>
      </dsp:txBody>
      <dsp:txXfrm>
        <a:off x="3158947" y="1803812"/>
        <a:ext cx="1913052" cy="1147831"/>
      </dsp:txXfrm>
    </dsp:sp>
    <dsp:sp modelId="{8CA12E93-1620-43FF-B7EA-C0C3B5E01332}">
      <dsp:nvSpPr>
        <dsp:cNvPr id="0" name=""/>
        <dsp:cNvSpPr/>
      </dsp:nvSpPr>
      <dsp:spPr>
        <a:xfrm>
          <a:off x="5263304" y="1803812"/>
          <a:ext cx="1913052" cy="11478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Recruited by exploiters who had ties to their own country</a:t>
          </a:r>
          <a:endParaRPr lang="en-US" sz="1400" kern="1200"/>
        </a:p>
      </dsp:txBody>
      <dsp:txXfrm>
        <a:off x="5263304" y="1803812"/>
        <a:ext cx="1913052" cy="114783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5B840-AB90-4501-B5E6-50A09555CBD7}" type="datetimeFigureOut">
              <a:rPr lang="en-GB" smtClean="0"/>
              <a:t>19/08/2025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A052F4-8840-4ED2-8322-1F12D5A1E997}" type="slidenum">
              <a:rPr lang="en-GB" smtClean="0"/>
              <a:t>‹#›</a:t>
            </a:fld>
            <a:endParaRPr lang="en-GB"/>
          </a:p>
        </p:txBody>
      </p:sp>
    </p:spTree>
    <p:extLst>
      <p:ext uri="{BB962C8B-B14F-4D97-AF65-F5344CB8AC3E}">
        <p14:creationId xmlns:p14="http://schemas.microsoft.com/office/powerpoint/2010/main" val="1613261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Draw attention to safeguarding issues – some of the material may be upsetting</a:t>
            </a:r>
          </a:p>
        </p:txBody>
      </p:sp>
      <p:sp>
        <p:nvSpPr>
          <p:cNvPr id="4" name="Slide Number Placeholder 3"/>
          <p:cNvSpPr>
            <a:spLocks noGrp="1"/>
          </p:cNvSpPr>
          <p:nvPr>
            <p:ph type="sldNum" sz="quarter" idx="5"/>
          </p:nvPr>
        </p:nvSpPr>
        <p:spPr/>
        <p:txBody>
          <a:bodyPr/>
          <a:lstStyle/>
          <a:p>
            <a:fld id="{66A052F4-8840-4ED2-8322-1F12D5A1E997}" type="slidenum">
              <a:rPr lang="en-GB" smtClean="0"/>
              <a:t>1</a:t>
            </a:fld>
            <a:endParaRPr lang="en-GB"/>
          </a:p>
        </p:txBody>
      </p:sp>
    </p:spTree>
    <p:extLst>
      <p:ext uri="{BB962C8B-B14F-4D97-AF65-F5344CB8AC3E}">
        <p14:creationId xmlns:p14="http://schemas.microsoft.com/office/powerpoint/2010/main" val="2849306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look at the care sector there are three elements that are all inter-related as they are on the same geographical site.  When concerns are raised about exploitation of workers it has an impact on the other two elements and should not be treated in isolation. </a:t>
            </a:r>
          </a:p>
        </p:txBody>
      </p:sp>
      <p:sp>
        <p:nvSpPr>
          <p:cNvPr id="4" name="Slide Number Placeholder 3"/>
          <p:cNvSpPr>
            <a:spLocks noGrp="1"/>
          </p:cNvSpPr>
          <p:nvPr>
            <p:ph type="sldNum" sz="quarter" idx="5"/>
          </p:nvPr>
        </p:nvSpPr>
        <p:spPr/>
        <p:txBody>
          <a:bodyPr/>
          <a:lstStyle/>
          <a:p>
            <a:fld id="{66A052F4-8840-4ED2-8322-1F12D5A1E997}" type="slidenum">
              <a:rPr lang="en-GB" smtClean="0"/>
              <a:t>11</a:t>
            </a:fld>
            <a:endParaRPr lang="en-GB"/>
          </a:p>
        </p:txBody>
      </p:sp>
    </p:spTree>
    <p:extLst>
      <p:ext uri="{BB962C8B-B14F-4D97-AF65-F5344CB8AC3E}">
        <p14:creationId xmlns:p14="http://schemas.microsoft.com/office/powerpoint/2010/main" val="2791535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before playing the clip that some of the material may be upsetting.  Play the video and discuss in BO groups are small groups as with the Horse trading video.  Feedback to the plenary or the whiteboard. Then consolidate by showing the next slides. </a:t>
            </a:r>
          </a:p>
        </p:txBody>
      </p:sp>
      <p:sp>
        <p:nvSpPr>
          <p:cNvPr id="4" name="Slide Number Placeholder 3"/>
          <p:cNvSpPr>
            <a:spLocks noGrp="1"/>
          </p:cNvSpPr>
          <p:nvPr>
            <p:ph type="sldNum" sz="quarter" idx="5"/>
          </p:nvPr>
        </p:nvSpPr>
        <p:spPr/>
        <p:txBody>
          <a:bodyPr/>
          <a:lstStyle/>
          <a:p>
            <a:fld id="{66A052F4-8840-4ED2-8322-1F12D5A1E997}" type="slidenum">
              <a:rPr lang="en-GB" smtClean="0"/>
              <a:t>12</a:t>
            </a:fld>
            <a:endParaRPr lang="en-GB"/>
          </a:p>
        </p:txBody>
      </p:sp>
    </p:spTree>
    <p:extLst>
      <p:ext uri="{BB962C8B-B14F-4D97-AF65-F5344CB8AC3E}">
        <p14:creationId xmlns:p14="http://schemas.microsoft.com/office/powerpoint/2010/main" val="3174806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Draw attention to additional insights coming from the group</a:t>
            </a:r>
          </a:p>
        </p:txBody>
      </p:sp>
      <p:sp>
        <p:nvSpPr>
          <p:cNvPr id="4" name="Slide Number Placeholder 3"/>
          <p:cNvSpPr>
            <a:spLocks noGrp="1"/>
          </p:cNvSpPr>
          <p:nvPr>
            <p:ph type="sldNum" sz="quarter" idx="5"/>
          </p:nvPr>
        </p:nvSpPr>
        <p:spPr/>
        <p:txBody>
          <a:bodyPr/>
          <a:lstStyle/>
          <a:p>
            <a:fld id="{66A052F4-8840-4ED2-8322-1F12D5A1E997}" type="slidenum">
              <a:rPr lang="en-GB" smtClean="0"/>
              <a:t>13</a:t>
            </a:fld>
            <a:endParaRPr lang="en-GB"/>
          </a:p>
        </p:txBody>
      </p:sp>
    </p:spTree>
    <p:extLst>
      <p:ext uri="{BB962C8B-B14F-4D97-AF65-F5344CB8AC3E}">
        <p14:creationId xmlns:p14="http://schemas.microsoft.com/office/powerpoint/2010/main" val="1774492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this slide</a:t>
            </a:r>
          </a:p>
        </p:txBody>
      </p:sp>
      <p:sp>
        <p:nvSpPr>
          <p:cNvPr id="4" name="Slide Number Placeholder 3"/>
          <p:cNvSpPr>
            <a:spLocks noGrp="1"/>
          </p:cNvSpPr>
          <p:nvPr>
            <p:ph type="sldNum" sz="quarter" idx="5"/>
          </p:nvPr>
        </p:nvSpPr>
        <p:spPr/>
        <p:txBody>
          <a:bodyPr/>
          <a:lstStyle/>
          <a:p>
            <a:fld id="{66A052F4-8840-4ED2-8322-1F12D5A1E997}" type="slidenum">
              <a:rPr lang="en-GB" smtClean="0"/>
              <a:t>14</a:t>
            </a:fld>
            <a:endParaRPr lang="en-GB"/>
          </a:p>
        </p:txBody>
      </p:sp>
    </p:spTree>
    <p:extLst>
      <p:ext uri="{BB962C8B-B14F-4D97-AF65-F5344CB8AC3E}">
        <p14:creationId xmlns:p14="http://schemas.microsoft.com/office/powerpoint/2010/main" val="219284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A052F4-8840-4ED2-8322-1F12D5A1E997}" type="slidenum">
              <a:rPr lang="en-GB" smtClean="0"/>
              <a:t>15</a:t>
            </a:fld>
            <a:endParaRPr lang="en-GB"/>
          </a:p>
        </p:txBody>
      </p:sp>
    </p:spTree>
    <p:extLst>
      <p:ext uri="{BB962C8B-B14F-4D97-AF65-F5344CB8AC3E}">
        <p14:creationId xmlns:p14="http://schemas.microsoft.com/office/powerpoint/2010/main" val="242056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3996"/>
            <a:ext cx="5486400" cy="3600450"/>
          </a:xfrm>
        </p:spPr>
        <p:txBody>
          <a:bodyPr/>
          <a:lstStyle/>
          <a:p>
            <a:r>
              <a:rPr lang="en-GB" dirty="0"/>
              <a:t>Brainstorm – ask the group for ideas first before revealing the next slide</a:t>
            </a:r>
          </a:p>
        </p:txBody>
      </p:sp>
      <p:sp>
        <p:nvSpPr>
          <p:cNvPr id="4" name="Slide Number Placeholder 3"/>
          <p:cNvSpPr>
            <a:spLocks noGrp="1"/>
          </p:cNvSpPr>
          <p:nvPr>
            <p:ph type="sldNum" sz="quarter" idx="5"/>
          </p:nvPr>
        </p:nvSpPr>
        <p:spPr/>
        <p:txBody>
          <a:bodyPr/>
          <a:lstStyle/>
          <a:p>
            <a:fld id="{66A052F4-8840-4ED2-8322-1F12D5A1E997}" type="slidenum">
              <a:rPr lang="en-GB" smtClean="0"/>
              <a:t>18</a:t>
            </a:fld>
            <a:endParaRPr lang="en-GB"/>
          </a:p>
        </p:txBody>
      </p:sp>
    </p:spTree>
    <p:extLst>
      <p:ext uri="{BB962C8B-B14F-4D97-AF65-F5344CB8AC3E}">
        <p14:creationId xmlns:p14="http://schemas.microsoft.com/office/powerpoint/2010/main" val="1906736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running a care home staff course go to the next slide</a:t>
            </a:r>
          </a:p>
          <a:p>
            <a:endParaRPr lang="en-GB" dirty="0"/>
          </a:p>
          <a:p>
            <a:r>
              <a:rPr lang="en-GB" dirty="0"/>
              <a:t>If you are running a non care home staff course create small groups for each of the characters and discuss how they would respond. You can use BO rooms or small groups. </a:t>
            </a:r>
          </a:p>
        </p:txBody>
      </p:sp>
      <p:sp>
        <p:nvSpPr>
          <p:cNvPr id="4" name="Slide Number Placeholder 3"/>
          <p:cNvSpPr>
            <a:spLocks noGrp="1"/>
          </p:cNvSpPr>
          <p:nvPr>
            <p:ph type="sldNum" sz="quarter" idx="5"/>
          </p:nvPr>
        </p:nvSpPr>
        <p:spPr/>
        <p:txBody>
          <a:bodyPr/>
          <a:lstStyle/>
          <a:p>
            <a:fld id="{66A052F4-8840-4ED2-8322-1F12D5A1E997}" type="slidenum">
              <a:rPr lang="en-GB" smtClean="0"/>
              <a:t>20</a:t>
            </a:fld>
            <a:endParaRPr lang="en-GB"/>
          </a:p>
        </p:txBody>
      </p:sp>
    </p:spTree>
    <p:extLst>
      <p:ext uri="{BB962C8B-B14F-4D97-AF65-F5344CB8AC3E}">
        <p14:creationId xmlns:p14="http://schemas.microsoft.com/office/powerpoint/2010/main" val="3697416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can be intimidating to directly question a potential victim, so it is best just to keep your eyes and ears open for signs that someone may be being exploited</a:t>
            </a:r>
          </a:p>
        </p:txBody>
      </p:sp>
      <p:sp>
        <p:nvSpPr>
          <p:cNvPr id="4" name="Slide Number Placeholder 3"/>
          <p:cNvSpPr>
            <a:spLocks noGrp="1"/>
          </p:cNvSpPr>
          <p:nvPr>
            <p:ph type="sldNum" sz="quarter" idx="5"/>
          </p:nvPr>
        </p:nvSpPr>
        <p:spPr/>
        <p:txBody>
          <a:bodyPr/>
          <a:lstStyle/>
          <a:p>
            <a:fld id="{66A052F4-8840-4ED2-8322-1F12D5A1E997}" type="slidenum">
              <a:rPr lang="en-GB" smtClean="0"/>
              <a:t>21</a:t>
            </a:fld>
            <a:endParaRPr lang="en-GB"/>
          </a:p>
        </p:txBody>
      </p:sp>
    </p:spTree>
    <p:extLst>
      <p:ext uri="{BB962C8B-B14F-4D97-AF65-F5344CB8AC3E}">
        <p14:creationId xmlns:p14="http://schemas.microsoft.com/office/powerpoint/2010/main" val="2749228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A052F4-8840-4ED2-8322-1F12D5A1E997}" type="slidenum">
              <a:rPr lang="en-GB" smtClean="0"/>
              <a:t>22</a:t>
            </a:fld>
            <a:endParaRPr lang="en-GB"/>
          </a:p>
        </p:txBody>
      </p:sp>
    </p:spTree>
    <p:extLst>
      <p:ext uri="{BB962C8B-B14F-4D97-AF65-F5344CB8AC3E}">
        <p14:creationId xmlns:p14="http://schemas.microsoft.com/office/powerpoint/2010/main" val="1749513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3996"/>
            <a:ext cx="5486400" cy="3600450"/>
          </a:xfrm>
        </p:spPr>
        <p:txBody>
          <a:bodyPr/>
          <a:lstStyle/>
          <a:p>
            <a:r>
              <a:rPr lang="en-GB"/>
              <a:t>Brainstorm – ask the group for ideas first before revealing the next slide</a:t>
            </a:r>
          </a:p>
        </p:txBody>
      </p:sp>
      <p:sp>
        <p:nvSpPr>
          <p:cNvPr id="4" name="Slide Number Placeholder 3"/>
          <p:cNvSpPr>
            <a:spLocks noGrp="1"/>
          </p:cNvSpPr>
          <p:nvPr>
            <p:ph type="sldNum" sz="quarter" idx="5"/>
          </p:nvPr>
        </p:nvSpPr>
        <p:spPr/>
        <p:txBody>
          <a:bodyPr/>
          <a:lstStyle/>
          <a:p>
            <a:fld id="{66A052F4-8840-4ED2-8322-1F12D5A1E997}" type="slidenum">
              <a:rPr lang="en-GB" smtClean="0"/>
              <a:t>23</a:t>
            </a:fld>
            <a:endParaRPr lang="en-GB"/>
          </a:p>
        </p:txBody>
      </p:sp>
    </p:spTree>
    <p:extLst>
      <p:ext uri="{BB962C8B-B14F-4D97-AF65-F5344CB8AC3E}">
        <p14:creationId xmlns:p14="http://schemas.microsoft.com/office/powerpoint/2010/main" val="415644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Draw attention to safeguarding issues – some of the material may be upsetting</a:t>
            </a:r>
          </a:p>
        </p:txBody>
      </p:sp>
      <p:sp>
        <p:nvSpPr>
          <p:cNvPr id="4" name="Slide Number Placeholder 3"/>
          <p:cNvSpPr>
            <a:spLocks noGrp="1"/>
          </p:cNvSpPr>
          <p:nvPr>
            <p:ph type="sldNum" sz="quarter" idx="5"/>
          </p:nvPr>
        </p:nvSpPr>
        <p:spPr/>
        <p:txBody>
          <a:bodyPr/>
          <a:lstStyle/>
          <a:p>
            <a:fld id="{66A052F4-8840-4ED2-8322-1F12D5A1E997}" type="slidenum">
              <a:rPr lang="en-GB" smtClean="0"/>
              <a:t>2</a:t>
            </a:fld>
            <a:endParaRPr lang="en-GB"/>
          </a:p>
        </p:txBody>
      </p:sp>
    </p:spTree>
    <p:extLst>
      <p:ext uri="{BB962C8B-B14F-4D97-AF65-F5344CB8AC3E}">
        <p14:creationId xmlns:p14="http://schemas.microsoft.com/office/powerpoint/2010/main" val="2849306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This is a key point to emphasise . There are a number of videos and case studies which trigger memories of bad experiences in the past or just might be upsetting because of the nature of the content and information. Participants should be reassured that it is OK to leave the room if they need time out or need to contact someone to process what is going on for them.</a:t>
            </a:r>
            <a:endParaRPr dirty="0"/>
          </a:p>
        </p:txBody>
      </p:sp>
      <p:sp>
        <p:nvSpPr>
          <p:cNvPr id="181" name="Google Shape;1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88044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Point out that this is the second element that we need to be aware of </a:t>
            </a:r>
          </a:p>
        </p:txBody>
      </p:sp>
      <p:sp>
        <p:nvSpPr>
          <p:cNvPr id="4" name="Slide Number Placeholder 3"/>
          <p:cNvSpPr>
            <a:spLocks noGrp="1"/>
          </p:cNvSpPr>
          <p:nvPr>
            <p:ph type="sldNum" sz="quarter" idx="5"/>
          </p:nvPr>
        </p:nvSpPr>
        <p:spPr/>
        <p:txBody>
          <a:bodyPr/>
          <a:lstStyle/>
          <a:p>
            <a:fld id="{66A052F4-8840-4ED2-8322-1F12D5A1E997}" type="slidenum">
              <a:rPr lang="en-GB" smtClean="0"/>
              <a:t>31</a:t>
            </a:fld>
            <a:endParaRPr lang="en-GB"/>
          </a:p>
        </p:txBody>
      </p:sp>
    </p:spTree>
    <p:extLst>
      <p:ext uri="{BB962C8B-B14F-4D97-AF65-F5344CB8AC3E}">
        <p14:creationId xmlns:p14="http://schemas.microsoft.com/office/powerpoint/2010/main" val="1233129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A052F4-8840-4ED2-8322-1F12D5A1E997}" type="slidenum">
              <a:rPr lang="en-GB" smtClean="0"/>
              <a:t>40</a:t>
            </a:fld>
            <a:endParaRPr lang="en-GB"/>
          </a:p>
        </p:txBody>
      </p:sp>
    </p:spTree>
    <p:extLst>
      <p:ext uri="{BB962C8B-B14F-4D97-AF65-F5344CB8AC3E}">
        <p14:creationId xmlns:p14="http://schemas.microsoft.com/office/powerpoint/2010/main" val="52004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This is a key point to emphasise . There are a number of videos and case studies which trigger memories of bad experiences in the past or just might be upsetting because of the nature of the content and information. Participants should be reassured that it is OK to leave the room if they need time out or need to contact someone to process what is going on for them.</a:t>
            </a:r>
            <a:endParaRPr dirty="0"/>
          </a:p>
        </p:txBody>
      </p:sp>
      <p:sp>
        <p:nvSpPr>
          <p:cNvPr id="181" name="Google Shape;1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26395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This is a key point to emphasise . There are a number of videos and case studies which trigger memories of bad experiences in the past or just might be upsetting because of the nature of the content and information. Participants should be reassured that it is OK to leave the room if they need time out or need to contact someone to process what is going on for them.</a:t>
            </a:r>
            <a:endParaRPr dirty="0"/>
          </a:p>
        </p:txBody>
      </p:sp>
      <p:sp>
        <p:nvSpPr>
          <p:cNvPr id="181" name="Google Shape;1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Draw attention to safeguarding issues – some of the material may be upsetting</a:t>
            </a:r>
          </a:p>
        </p:txBody>
      </p:sp>
      <p:sp>
        <p:nvSpPr>
          <p:cNvPr id="4" name="Slide Number Placeholder 3"/>
          <p:cNvSpPr>
            <a:spLocks noGrp="1"/>
          </p:cNvSpPr>
          <p:nvPr>
            <p:ph type="sldNum" sz="quarter" idx="5"/>
          </p:nvPr>
        </p:nvSpPr>
        <p:spPr/>
        <p:txBody>
          <a:bodyPr/>
          <a:lstStyle/>
          <a:p>
            <a:fld id="{66A052F4-8840-4ED2-8322-1F12D5A1E997}" type="slidenum">
              <a:rPr lang="en-GB" smtClean="0"/>
              <a:t>4</a:t>
            </a:fld>
            <a:endParaRPr lang="en-GB"/>
          </a:p>
        </p:txBody>
      </p:sp>
    </p:spTree>
    <p:extLst>
      <p:ext uri="{BB962C8B-B14F-4D97-AF65-F5344CB8AC3E}">
        <p14:creationId xmlns:p14="http://schemas.microsoft.com/office/powerpoint/2010/main" val="336748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Draw attention to safeguarding issues – mention before playing the clip that some of the material may be upsetting</a:t>
            </a:r>
          </a:p>
        </p:txBody>
      </p:sp>
      <p:sp>
        <p:nvSpPr>
          <p:cNvPr id="4" name="Slide Number Placeholder 3"/>
          <p:cNvSpPr>
            <a:spLocks noGrp="1"/>
          </p:cNvSpPr>
          <p:nvPr>
            <p:ph type="sldNum" sz="quarter" idx="5"/>
          </p:nvPr>
        </p:nvSpPr>
        <p:spPr/>
        <p:txBody>
          <a:bodyPr/>
          <a:lstStyle/>
          <a:p>
            <a:fld id="{66A052F4-8840-4ED2-8322-1F12D5A1E997}" type="slidenum">
              <a:rPr lang="en-GB" smtClean="0"/>
              <a:t>5</a:t>
            </a:fld>
            <a:endParaRPr lang="en-GB"/>
          </a:p>
        </p:txBody>
      </p:sp>
    </p:spTree>
    <p:extLst>
      <p:ext uri="{BB962C8B-B14F-4D97-AF65-F5344CB8AC3E}">
        <p14:creationId xmlns:p14="http://schemas.microsoft.com/office/powerpoint/2010/main" val="3495494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A052F4-8840-4ED2-8322-1F12D5A1E997}" type="slidenum">
              <a:rPr lang="en-GB" smtClean="0"/>
              <a:t>6</a:t>
            </a:fld>
            <a:endParaRPr lang="en-GB"/>
          </a:p>
        </p:txBody>
      </p:sp>
      <p:pic>
        <p:nvPicPr>
          <p:cNvPr id="6" name="Picture 5" descr="A diagram of a diagram&#10;&#10;Description automatically generated with medium confidence">
            <a:extLst>
              <a:ext uri="{FF2B5EF4-FFF2-40B4-BE49-F238E27FC236}">
                <a16:creationId xmlns:a16="http://schemas.microsoft.com/office/drawing/2014/main" id="{D0BE0CCA-6C5B-B442-DA35-55CD10D20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638" y="4400550"/>
            <a:ext cx="4834716" cy="2776063"/>
          </a:xfrm>
          <a:prstGeom prst="rect">
            <a:avLst/>
          </a:prstGeom>
        </p:spPr>
      </p:pic>
    </p:spTree>
    <p:extLst>
      <p:ext uri="{BB962C8B-B14F-4D97-AF65-F5344CB8AC3E}">
        <p14:creationId xmlns:p14="http://schemas.microsoft.com/office/powerpoint/2010/main" val="1308030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with a brainstorm and then reveal </a:t>
            </a:r>
          </a:p>
        </p:txBody>
      </p:sp>
      <p:sp>
        <p:nvSpPr>
          <p:cNvPr id="4" name="Slide Number Placeholder 3"/>
          <p:cNvSpPr>
            <a:spLocks noGrp="1"/>
          </p:cNvSpPr>
          <p:nvPr>
            <p:ph type="sldNum" sz="quarter" idx="5"/>
          </p:nvPr>
        </p:nvSpPr>
        <p:spPr/>
        <p:txBody>
          <a:bodyPr/>
          <a:lstStyle/>
          <a:p>
            <a:pPr>
              <a:defRPr/>
            </a:pPr>
            <a:fld id="{8423AFD9-B18A-40C3-9F15-1C22C150824B}" type="slidenum">
              <a:rPr lang="en-US" altLang="en-US" smtClean="0"/>
              <a:pPr>
                <a:defRPr/>
              </a:pPr>
              <a:t>8</a:t>
            </a:fld>
            <a:endParaRPr lang="en-US" altLang="en-US"/>
          </a:p>
        </p:txBody>
      </p:sp>
    </p:spTree>
    <p:extLst>
      <p:ext uri="{BB962C8B-B14F-4D97-AF65-F5344CB8AC3E}">
        <p14:creationId xmlns:p14="http://schemas.microsoft.com/office/powerpoint/2010/main" val="2151917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could ask for ideas if there is time. </a:t>
            </a:r>
          </a:p>
        </p:txBody>
      </p:sp>
      <p:sp>
        <p:nvSpPr>
          <p:cNvPr id="4" name="Slide Number Placeholder 3"/>
          <p:cNvSpPr>
            <a:spLocks noGrp="1"/>
          </p:cNvSpPr>
          <p:nvPr>
            <p:ph type="sldNum" sz="quarter" idx="5"/>
          </p:nvPr>
        </p:nvSpPr>
        <p:spPr/>
        <p:txBody>
          <a:bodyPr/>
          <a:lstStyle/>
          <a:p>
            <a:fld id="{66A052F4-8840-4ED2-8322-1F12D5A1E997}" type="slidenum">
              <a:rPr lang="en-GB" smtClean="0"/>
              <a:t>9</a:t>
            </a:fld>
            <a:endParaRPr lang="en-GB" dirty="0"/>
          </a:p>
        </p:txBody>
      </p:sp>
    </p:spTree>
    <p:extLst>
      <p:ext uri="{BB962C8B-B14F-4D97-AF65-F5344CB8AC3E}">
        <p14:creationId xmlns:p14="http://schemas.microsoft.com/office/powerpoint/2010/main" val="140034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eaLnBrk="1" hangingPunct="1">
              <a:spcBef>
                <a:spcPct val="0"/>
              </a:spcBef>
            </a:pPr>
            <a:r>
              <a:rPr lang="en-GB" altLang="en-US" dirty="0">
                <a:latin typeface="Arial" panose="020B0604020202020204" pitchFamily="34" charset="0"/>
                <a:cs typeface="Arial" panose="020B0604020202020204" pitchFamily="34" charset="0"/>
              </a:rPr>
              <a:t>This is not an exhaustive list.</a:t>
            </a:r>
            <a:endParaRPr lang="en-US" altLang="en-US" dirty="0">
              <a:latin typeface="Arial" panose="020B0604020202020204" pitchFamily="34" charset="0"/>
              <a:cs typeface="Arial" panose="020B0604020202020204" pitchFamily="34" charset="0"/>
            </a:endParaRPr>
          </a:p>
          <a:p>
            <a:pPr defTabSz="914400"/>
            <a:endParaRPr lang="en-GB" altLang="en-US"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Illegal entrant</a:t>
            </a:r>
          </a:p>
          <a:p>
            <a:r>
              <a:rPr lang="en-GB" dirty="0">
                <a:latin typeface="Arial" panose="020B0604020202020204" pitchFamily="34" charset="0"/>
                <a:cs typeface="Arial" panose="020B0604020202020204" pitchFamily="34" charset="0"/>
              </a:rPr>
              <a:t>Poor standard accommodation</a:t>
            </a:r>
          </a:p>
          <a:p>
            <a:r>
              <a:rPr lang="en-GB" dirty="0">
                <a:latin typeface="Arial" panose="020B0604020202020204" pitchFamily="34" charset="0"/>
                <a:cs typeface="Arial" panose="020B0604020202020204" pitchFamily="34" charset="0"/>
              </a:rPr>
              <a:t>Threats of being handed over to authorities</a:t>
            </a:r>
          </a:p>
          <a:p>
            <a:r>
              <a:rPr lang="en-GB" dirty="0">
                <a:latin typeface="Arial" panose="020B0604020202020204" pitchFamily="34" charset="0"/>
                <a:cs typeface="Arial" panose="020B0604020202020204" pitchFamily="34" charset="0"/>
              </a:rPr>
              <a:t>Working in location likely to be involved in exploitation</a:t>
            </a:r>
          </a:p>
        </p:txBody>
      </p:sp>
      <p:sp>
        <p:nvSpPr>
          <p:cNvPr id="4" name="Slide Number Placeholder 3"/>
          <p:cNvSpPr>
            <a:spLocks noGrp="1"/>
          </p:cNvSpPr>
          <p:nvPr>
            <p:ph type="sldNum" sz="quarter" idx="10"/>
          </p:nvPr>
        </p:nvSpPr>
        <p:spPr/>
        <p:txBody>
          <a:bodyPr/>
          <a:lstStyle/>
          <a:p>
            <a:fld id="{7372725B-C038-4F83-8C2C-492FDD92E557}" type="slidenum">
              <a:rPr lang="en-GB" smtClean="0"/>
              <a:t>10</a:t>
            </a:fld>
            <a:endParaRPr lang="en-GB" dirty="0"/>
          </a:p>
        </p:txBody>
      </p:sp>
    </p:spTree>
    <p:extLst>
      <p:ext uri="{BB962C8B-B14F-4D97-AF65-F5344CB8AC3E}">
        <p14:creationId xmlns:p14="http://schemas.microsoft.com/office/powerpoint/2010/main" val="10168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1BED-8C8D-D987-9A8A-41608726BC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AE5644-B5BE-F92A-49C4-C134652B64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8DA923F-8160-0308-0704-780F1C01E85F}"/>
              </a:ext>
            </a:extLst>
          </p:cNvPr>
          <p:cNvSpPr>
            <a:spLocks noGrp="1"/>
          </p:cNvSpPr>
          <p:nvPr>
            <p:ph type="dt" sz="half" idx="10"/>
          </p:nvPr>
        </p:nvSpPr>
        <p:spPr/>
        <p:txBody>
          <a:bodyPr/>
          <a:lstStyle/>
          <a:p>
            <a:fld id="{29D00433-B887-43B8-8329-FC188D58C0BF}" type="datetimeFigureOut">
              <a:rPr lang="en-GB" smtClean="0"/>
              <a:t>19/08/2025</a:t>
            </a:fld>
            <a:endParaRPr lang="en-GB"/>
          </a:p>
        </p:txBody>
      </p:sp>
      <p:sp>
        <p:nvSpPr>
          <p:cNvPr id="5" name="Footer Placeholder 4">
            <a:extLst>
              <a:ext uri="{FF2B5EF4-FFF2-40B4-BE49-F238E27FC236}">
                <a16:creationId xmlns:a16="http://schemas.microsoft.com/office/drawing/2014/main" id="{B8D01F39-1BCA-59EA-7FC8-582AB31619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CDEF59-B206-7ECA-B37E-539AE0ABF548}"/>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448496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1B9D-C356-12B1-4180-05D51B119C4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56BE7D-C336-7D75-60D6-4347CFFB10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4897CE-CB77-B377-2BF2-C45F230595EA}"/>
              </a:ext>
            </a:extLst>
          </p:cNvPr>
          <p:cNvSpPr>
            <a:spLocks noGrp="1"/>
          </p:cNvSpPr>
          <p:nvPr>
            <p:ph type="dt" sz="half" idx="10"/>
          </p:nvPr>
        </p:nvSpPr>
        <p:spPr/>
        <p:txBody>
          <a:bodyPr/>
          <a:lstStyle/>
          <a:p>
            <a:fld id="{29D00433-B887-43B8-8329-FC188D58C0BF}" type="datetimeFigureOut">
              <a:rPr lang="en-GB" smtClean="0"/>
              <a:t>19/08/2025</a:t>
            </a:fld>
            <a:endParaRPr lang="en-GB"/>
          </a:p>
        </p:txBody>
      </p:sp>
      <p:sp>
        <p:nvSpPr>
          <p:cNvPr id="5" name="Footer Placeholder 4">
            <a:extLst>
              <a:ext uri="{FF2B5EF4-FFF2-40B4-BE49-F238E27FC236}">
                <a16:creationId xmlns:a16="http://schemas.microsoft.com/office/drawing/2014/main" id="{6C60E791-E4B3-56A1-D900-167CB2D500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A00632-8CED-60E5-E38B-05D8820D9457}"/>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1047074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15165A-F50B-9D8A-BA4A-DF8D360ACE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F5DC13-78E2-51A4-13E9-82EB3F2836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B64C57-1107-94DB-7DA6-ABAC6A87FD8F}"/>
              </a:ext>
            </a:extLst>
          </p:cNvPr>
          <p:cNvSpPr>
            <a:spLocks noGrp="1"/>
          </p:cNvSpPr>
          <p:nvPr>
            <p:ph type="dt" sz="half" idx="10"/>
          </p:nvPr>
        </p:nvSpPr>
        <p:spPr/>
        <p:txBody>
          <a:bodyPr/>
          <a:lstStyle/>
          <a:p>
            <a:fld id="{29D00433-B887-43B8-8329-FC188D58C0BF}" type="datetimeFigureOut">
              <a:rPr lang="en-GB" smtClean="0"/>
              <a:t>19/08/2025</a:t>
            </a:fld>
            <a:endParaRPr lang="en-GB"/>
          </a:p>
        </p:txBody>
      </p:sp>
      <p:sp>
        <p:nvSpPr>
          <p:cNvPr id="5" name="Footer Placeholder 4">
            <a:extLst>
              <a:ext uri="{FF2B5EF4-FFF2-40B4-BE49-F238E27FC236}">
                <a16:creationId xmlns:a16="http://schemas.microsoft.com/office/drawing/2014/main" id="{B7363E08-6A07-611C-9158-6CB1CCEBE2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7A3557-AB3C-738F-0B6E-28CCEA7AF7DC}"/>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2714496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ctrTitle"/>
          </p:nvPr>
        </p:nvSpPr>
        <p:spPr>
          <a:xfrm>
            <a:off x="838800" y="1134000"/>
            <a:ext cx="10440000" cy="655119"/>
          </a:xfrm>
        </p:spPr>
        <p:txBody>
          <a:bodyPr anchor="ctr" anchorCtr="0">
            <a:normAutofit/>
          </a:bodyPr>
          <a:lstStyle>
            <a:lvl1pPr algn="l">
              <a:defRPr sz="2800">
                <a:solidFill>
                  <a:srgbClr val="2E2C70"/>
                </a:solidFill>
              </a:defRPr>
            </a:lvl1pPr>
          </a:lstStyle>
          <a:p>
            <a:r>
              <a:rPr lang="en-US"/>
              <a:t>Click to edit Master title style</a:t>
            </a:r>
            <a:endParaRPr lang="en-GB" dirty="0"/>
          </a:p>
        </p:txBody>
      </p:sp>
      <p:sp>
        <p:nvSpPr>
          <p:cNvPr id="3" name="Subtitle 2"/>
          <p:cNvSpPr>
            <a:spLocks noGrp="1"/>
          </p:cNvSpPr>
          <p:nvPr>
            <p:ph type="subTitle" idx="1"/>
          </p:nvPr>
        </p:nvSpPr>
        <p:spPr>
          <a:xfrm>
            <a:off x="838799" y="1800000"/>
            <a:ext cx="10440000" cy="499996"/>
          </a:xfrm>
        </p:spPr>
        <p:txBody>
          <a:bodyPr>
            <a:norm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8" name="Picture 7" descr="CollegeofPolicing_Master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2529388" cy="128229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6959" y="528173"/>
            <a:ext cx="1445212" cy="253210"/>
          </a:xfrm>
          <a:prstGeom prst="rect">
            <a:avLst/>
          </a:prstGeom>
        </p:spPr>
      </p:pic>
      <p:sp>
        <p:nvSpPr>
          <p:cNvPr id="10" name="Content Placeholder 2"/>
          <p:cNvSpPr>
            <a:spLocks noGrp="1"/>
          </p:cNvSpPr>
          <p:nvPr>
            <p:ph idx="10"/>
          </p:nvPr>
        </p:nvSpPr>
        <p:spPr>
          <a:xfrm>
            <a:off x="838200" y="2306822"/>
            <a:ext cx="10440000" cy="38445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5" name="TextBox 14"/>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2021</a:t>
            </a:r>
            <a:endParaRPr lang="en-GB" sz="10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2946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537E-513A-818E-CAC5-0277DB9711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E7EFE-1E2D-A18E-867E-A445D11A19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B4D9C3-F39B-642D-22E7-C53EC14C9A00}"/>
              </a:ext>
            </a:extLst>
          </p:cNvPr>
          <p:cNvSpPr>
            <a:spLocks noGrp="1"/>
          </p:cNvSpPr>
          <p:nvPr>
            <p:ph type="dt" sz="half" idx="10"/>
          </p:nvPr>
        </p:nvSpPr>
        <p:spPr/>
        <p:txBody>
          <a:bodyPr/>
          <a:lstStyle/>
          <a:p>
            <a:fld id="{29D00433-B887-43B8-8329-FC188D58C0BF}" type="datetimeFigureOut">
              <a:rPr lang="en-GB" smtClean="0"/>
              <a:t>19/08/2025</a:t>
            </a:fld>
            <a:endParaRPr lang="en-GB"/>
          </a:p>
        </p:txBody>
      </p:sp>
      <p:sp>
        <p:nvSpPr>
          <p:cNvPr id="5" name="Footer Placeholder 4">
            <a:extLst>
              <a:ext uri="{FF2B5EF4-FFF2-40B4-BE49-F238E27FC236}">
                <a16:creationId xmlns:a16="http://schemas.microsoft.com/office/drawing/2014/main" id="{EB35628E-80C8-3167-0705-19A892D70B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803A5C-1B1F-684E-B1B6-834E1879E8AA}"/>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1744350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1B7E-D2A2-95C9-C709-DE06E8ED12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D57E1A3-75B5-13AC-1246-445C834659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A16DE1-D96D-105C-DB1D-ACC0D498F9AE}"/>
              </a:ext>
            </a:extLst>
          </p:cNvPr>
          <p:cNvSpPr>
            <a:spLocks noGrp="1"/>
          </p:cNvSpPr>
          <p:nvPr>
            <p:ph type="dt" sz="half" idx="10"/>
          </p:nvPr>
        </p:nvSpPr>
        <p:spPr/>
        <p:txBody>
          <a:bodyPr/>
          <a:lstStyle/>
          <a:p>
            <a:fld id="{29D00433-B887-43B8-8329-FC188D58C0BF}" type="datetimeFigureOut">
              <a:rPr lang="en-GB" smtClean="0"/>
              <a:t>19/08/2025</a:t>
            </a:fld>
            <a:endParaRPr lang="en-GB"/>
          </a:p>
        </p:txBody>
      </p:sp>
      <p:sp>
        <p:nvSpPr>
          <p:cNvPr id="5" name="Footer Placeholder 4">
            <a:extLst>
              <a:ext uri="{FF2B5EF4-FFF2-40B4-BE49-F238E27FC236}">
                <a16:creationId xmlns:a16="http://schemas.microsoft.com/office/drawing/2014/main" id="{FAC7F2A0-EAB7-F6DA-9E35-805417112E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2C20F1-9C95-EE6C-C369-8BBAB4A865CC}"/>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3056629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6FC6-7532-BFDE-81FF-15E59D67F6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F92545-97F7-B3E9-301A-A8BE321F8D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3D6367-4056-45AA-50B4-C7805374EF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FD3BDE6-0833-E574-D2DB-BB0A8B9F5310}"/>
              </a:ext>
            </a:extLst>
          </p:cNvPr>
          <p:cNvSpPr>
            <a:spLocks noGrp="1"/>
          </p:cNvSpPr>
          <p:nvPr>
            <p:ph type="dt" sz="half" idx="10"/>
          </p:nvPr>
        </p:nvSpPr>
        <p:spPr/>
        <p:txBody>
          <a:bodyPr/>
          <a:lstStyle/>
          <a:p>
            <a:fld id="{29D00433-B887-43B8-8329-FC188D58C0BF}" type="datetimeFigureOut">
              <a:rPr lang="en-GB" smtClean="0"/>
              <a:t>19/08/2025</a:t>
            </a:fld>
            <a:endParaRPr lang="en-GB"/>
          </a:p>
        </p:txBody>
      </p:sp>
      <p:sp>
        <p:nvSpPr>
          <p:cNvPr id="6" name="Footer Placeholder 5">
            <a:extLst>
              <a:ext uri="{FF2B5EF4-FFF2-40B4-BE49-F238E27FC236}">
                <a16:creationId xmlns:a16="http://schemas.microsoft.com/office/drawing/2014/main" id="{3E253D56-8636-26FF-B491-43FF917832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3AB18D-B2D0-86F5-33D4-96F8D7E76EFA}"/>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3367302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CBCC-7C58-65A1-D929-789CFD0279F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16FF21-D810-F13B-5D62-CE0BCFA60C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28957C-0A96-9D0B-CB5E-4DD00CB255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DD01BE8-BBD6-874F-174B-BA896618D3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CF1874-101B-A9BA-4B7E-EF1380601C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18437A-A6D3-E3B4-7A47-CBEA2E30E224}"/>
              </a:ext>
            </a:extLst>
          </p:cNvPr>
          <p:cNvSpPr>
            <a:spLocks noGrp="1"/>
          </p:cNvSpPr>
          <p:nvPr>
            <p:ph type="dt" sz="half" idx="10"/>
          </p:nvPr>
        </p:nvSpPr>
        <p:spPr/>
        <p:txBody>
          <a:bodyPr/>
          <a:lstStyle/>
          <a:p>
            <a:fld id="{29D00433-B887-43B8-8329-FC188D58C0BF}" type="datetimeFigureOut">
              <a:rPr lang="en-GB" smtClean="0"/>
              <a:t>19/08/2025</a:t>
            </a:fld>
            <a:endParaRPr lang="en-GB"/>
          </a:p>
        </p:txBody>
      </p:sp>
      <p:sp>
        <p:nvSpPr>
          <p:cNvPr id="8" name="Footer Placeholder 7">
            <a:extLst>
              <a:ext uri="{FF2B5EF4-FFF2-40B4-BE49-F238E27FC236}">
                <a16:creationId xmlns:a16="http://schemas.microsoft.com/office/drawing/2014/main" id="{EBB6B18B-6877-7F4C-6970-3D50432019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474B83-CAA6-4004-1EF3-A9672887C75B}"/>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2151200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6322-13CD-BA7C-EEB1-344D281B4E4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7E1606A-D0D4-7DF1-A202-07AF5733A1C9}"/>
              </a:ext>
            </a:extLst>
          </p:cNvPr>
          <p:cNvSpPr>
            <a:spLocks noGrp="1"/>
          </p:cNvSpPr>
          <p:nvPr>
            <p:ph type="dt" sz="half" idx="10"/>
          </p:nvPr>
        </p:nvSpPr>
        <p:spPr/>
        <p:txBody>
          <a:bodyPr/>
          <a:lstStyle/>
          <a:p>
            <a:fld id="{29D00433-B887-43B8-8329-FC188D58C0BF}" type="datetimeFigureOut">
              <a:rPr lang="en-GB" smtClean="0"/>
              <a:t>19/08/2025</a:t>
            </a:fld>
            <a:endParaRPr lang="en-GB"/>
          </a:p>
        </p:txBody>
      </p:sp>
      <p:sp>
        <p:nvSpPr>
          <p:cNvPr id="4" name="Footer Placeholder 3">
            <a:extLst>
              <a:ext uri="{FF2B5EF4-FFF2-40B4-BE49-F238E27FC236}">
                <a16:creationId xmlns:a16="http://schemas.microsoft.com/office/drawing/2014/main" id="{67252B91-75FF-0F3F-00D7-926DB26A91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27C8D2E-B3C2-642B-2841-D272A7C33BD2}"/>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3943465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D0989-93E4-1723-A385-7F62A6FAD633}"/>
              </a:ext>
            </a:extLst>
          </p:cNvPr>
          <p:cNvSpPr>
            <a:spLocks noGrp="1"/>
          </p:cNvSpPr>
          <p:nvPr>
            <p:ph type="dt" sz="half" idx="10"/>
          </p:nvPr>
        </p:nvSpPr>
        <p:spPr/>
        <p:txBody>
          <a:bodyPr/>
          <a:lstStyle/>
          <a:p>
            <a:fld id="{29D00433-B887-43B8-8329-FC188D58C0BF}" type="datetimeFigureOut">
              <a:rPr lang="en-GB" smtClean="0"/>
              <a:t>19/08/2025</a:t>
            </a:fld>
            <a:endParaRPr lang="en-GB"/>
          </a:p>
        </p:txBody>
      </p:sp>
      <p:sp>
        <p:nvSpPr>
          <p:cNvPr id="3" name="Footer Placeholder 2">
            <a:extLst>
              <a:ext uri="{FF2B5EF4-FFF2-40B4-BE49-F238E27FC236}">
                <a16:creationId xmlns:a16="http://schemas.microsoft.com/office/drawing/2014/main" id="{183AE8F9-2FAF-E87A-37F4-D70B97EED28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871597-EB29-2E07-93B3-98096E26CDE3}"/>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3452851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10F01-F8F1-C03E-9A36-D8586F61EE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D2EB2D-0718-FBF4-F1D5-8B2F997F70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FAF1FA9-5C45-3D34-99D6-0D860B232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46DB8-15D4-095E-FD31-6525CBFAC28D}"/>
              </a:ext>
            </a:extLst>
          </p:cNvPr>
          <p:cNvSpPr>
            <a:spLocks noGrp="1"/>
          </p:cNvSpPr>
          <p:nvPr>
            <p:ph type="dt" sz="half" idx="10"/>
          </p:nvPr>
        </p:nvSpPr>
        <p:spPr/>
        <p:txBody>
          <a:bodyPr/>
          <a:lstStyle/>
          <a:p>
            <a:fld id="{29D00433-B887-43B8-8329-FC188D58C0BF}" type="datetimeFigureOut">
              <a:rPr lang="en-GB" smtClean="0"/>
              <a:t>19/08/2025</a:t>
            </a:fld>
            <a:endParaRPr lang="en-GB"/>
          </a:p>
        </p:txBody>
      </p:sp>
      <p:sp>
        <p:nvSpPr>
          <p:cNvPr id="6" name="Footer Placeholder 5">
            <a:extLst>
              <a:ext uri="{FF2B5EF4-FFF2-40B4-BE49-F238E27FC236}">
                <a16:creationId xmlns:a16="http://schemas.microsoft.com/office/drawing/2014/main" id="{263D1B6C-D63C-DAD5-9862-04A35738C7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A241EF-F4B6-18D8-3639-E5AC4CC22FC4}"/>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23790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B2D8B-C8D8-02FB-E292-21BC616E2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A817BED-50CC-F140-5E10-5487D8A445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68EF143-507B-031F-F8CC-860EAAB668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03923-BD3E-F13C-2AAB-884C15580BB6}"/>
              </a:ext>
            </a:extLst>
          </p:cNvPr>
          <p:cNvSpPr>
            <a:spLocks noGrp="1"/>
          </p:cNvSpPr>
          <p:nvPr>
            <p:ph type="dt" sz="half" idx="10"/>
          </p:nvPr>
        </p:nvSpPr>
        <p:spPr/>
        <p:txBody>
          <a:bodyPr/>
          <a:lstStyle/>
          <a:p>
            <a:fld id="{29D00433-B887-43B8-8329-FC188D58C0BF}" type="datetimeFigureOut">
              <a:rPr lang="en-GB" smtClean="0"/>
              <a:t>19/08/2025</a:t>
            </a:fld>
            <a:endParaRPr lang="en-GB"/>
          </a:p>
        </p:txBody>
      </p:sp>
      <p:sp>
        <p:nvSpPr>
          <p:cNvPr id="6" name="Footer Placeholder 5">
            <a:extLst>
              <a:ext uri="{FF2B5EF4-FFF2-40B4-BE49-F238E27FC236}">
                <a16:creationId xmlns:a16="http://schemas.microsoft.com/office/drawing/2014/main" id="{4090DDF8-6394-776E-05ED-63C5FE1B49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9F28A5-A9DC-91D0-BADE-A3EE791AB581}"/>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2855316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487AA-672E-C3BD-B269-48250598CA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8372EC-731F-838C-A662-11ADCC355F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DA8B9E-A9FA-C0A1-6CE5-A31857C59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00433-B887-43B8-8329-FC188D58C0BF}" type="datetimeFigureOut">
              <a:rPr lang="en-GB" smtClean="0"/>
              <a:t>19/08/2025</a:t>
            </a:fld>
            <a:endParaRPr lang="en-GB"/>
          </a:p>
        </p:txBody>
      </p:sp>
      <p:sp>
        <p:nvSpPr>
          <p:cNvPr id="5" name="Footer Placeholder 4">
            <a:extLst>
              <a:ext uri="{FF2B5EF4-FFF2-40B4-BE49-F238E27FC236}">
                <a16:creationId xmlns:a16="http://schemas.microsoft.com/office/drawing/2014/main" id="{0A9D18B7-36CB-8E13-6F54-287AD64CDF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C340AB-12AD-31A3-BCA3-D8C9B2475C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69EE20-1A96-449B-B38D-E7006327CFDB}" type="slidenum">
              <a:rPr lang="en-GB" smtClean="0"/>
              <a:t>‹#›</a:t>
            </a:fld>
            <a:endParaRPr lang="en-GB"/>
          </a:p>
        </p:txBody>
      </p:sp>
    </p:spTree>
    <p:extLst>
      <p:ext uri="{BB962C8B-B14F-4D97-AF65-F5344CB8AC3E}">
        <p14:creationId xmlns:p14="http://schemas.microsoft.com/office/powerpoint/2010/main" val="161422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13_B95F8FEF.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https://www.youtube.com/embed/bqI32Zg-MWI?feature=oembed" TargetMode="External"/><Relationship Id="rId6" Type="http://schemas.openxmlformats.org/officeDocument/2006/relationships/hyperlink" Target="https://www.bbc.co.uk/news/uk-66260064" TargetMode="External"/><Relationship Id="rId5" Type="http://schemas.openxmlformats.org/officeDocument/2006/relationships/image" Target="../media/image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5.png"/><Relationship Id="rId7" Type="http://schemas.openxmlformats.org/officeDocument/2006/relationships/diagramLayout" Target="../diagrams/layout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3.png"/><Relationship Id="rId10" Type="http://schemas.microsoft.com/office/2007/relationships/diagramDrawing" Target="../diagrams/drawing2.xml"/><Relationship Id="rId4" Type="http://schemas.openxmlformats.org/officeDocument/2006/relationships/image" Target="../media/image30.jpg"/><Relationship Id="rId9"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7.jp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8.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2D1_3839EF8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www.cqc.org.uk/node/1095" TargetMode="External"/><Relationship Id="rId4" Type="http://schemas.openxmlformats.org/officeDocument/2006/relationships/hyperlink" Target="https://www.gov.uk/government/news/home-secretary-unveils-plan-to-cut-net-migration"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gov.uk/government/publications/code-of-practice-for-the-international-recruitment-of-health-and-social-care-personnel/code-of-practice-for-the-international-recruitment-of-health-and-social-care-personnel-in-england" TargetMode="External"/><Relationship Id="rId7" Type="http://schemas.openxmlformats.org/officeDocument/2006/relationships/hyperlink" Target="https://autonomy.work/care-visa-sponsor-database/"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labourexploitation.org/publications/joint-position-paper-on-preventing-exploitation-in-the-adult-social-care-sector/" TargetMode="External"/><Relationship Id="rId5" Type="http://schemas.openxmlformats.org/officeDocument/2006/relationships/hyperlink" Target="https://careprovideralliance.org.uk/workforce-top-tips-for-retention-cpa-lga-briefing" TargetMode="External"/><Relationship Id="rId4" Type="http://schemas.openxmlformats.org/officeDocument/2006/relationships/hyperlink" Target="https://www.skillsforcare.org.uk/resources/documents/Recruitment-support/International-recruitment-toolkit-March-2024.pdf" TargetMode="External"/><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N5If3PdwzKw?feature=oembed" TargetMode="External"/><Relationship Id="rId6" Type="http://schemas.openxmlformats.org/officeDocument/2006/relationships/image" Target="../media/image17.jpe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7B6AA0-943E-8568-BD39-6C24B192BC93}"/>
              </a:ext>
            </a:extLst>
          </p:cNvPr>
          <p:cNvSpPr/>
          <p:nvPr/>
        </p:nvSpPr>
        <p:spPr>
          <a:xfrm>
            <a:off x="6578930" y="1601276"/>
            <a:ext cx="4868494" cy="42262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000" dirty="0"/>
              <a:t>                            </a:t>
            </a:r>
            <a:r>
              <a:rPr lang="en-GB" sz="4000" b="1" dirty="0"/>
              <a:t>Tackling Modern Slavery</a:t>
            </a:r>
          </a:p>
          <a:p>
            <a:pPr algn="ctr"/>
            <a:r>
              <a:rPr lang="en-GB" sz="4000" b="1" dirty="0"/>
              <a:t>in  the Care Sector</a:t>
            </a:r>
          </a:p>
          <a:p>
            <a:pPr algn="ctr"/>
            <a:br>
              <a:rPr lang="en-GB" dirty="0"/>
            </a:br>
            <a:r>
              <a:rPr lang="en-GB" dirty="0"/>
              <a:t>                                     </a:t>
            </a:r>
          </a:p>
        </p:txBody>
      </p:sp>
      <p:pic>
        <p:nvPicPr>
          <p:cNvPr id="5" name="Picture 4">
            <a:extLst>
              <a:ext uri="{FF2B5EF4-FFF2-40B4-BE49-F238E27FC236}">
                <a16:creationId xmlns:a16="http://schemas.microsoft.com/office/drawing/2014/main" id="{99C9AD8E-05DB-1BD5-A255-6FF9D7681E92}"/>
              </a:ext>
            </a:extLst>
          </p:cNvPr>
          <p:cNvPicPr>
            <a:picLocks noChangeAspect="1"/>
          </p:cNvPicPr>
          <p:nvPr/>
        </p:nvPicPr>
        <p:blipFill rotWithShape="1">
          <a:blip r:embed="rId4"/>
          <a:srcRect l="65244" t="17295" r="4357" b="29453"/>
          <a:stretch/>
        </p:blipFill>
        <p:spPr>
          <a:xfrm>
            <a:off x="10952683" y="97211"/>
            <a:ext cx="1070043" cy="1027804"/>
          </a:xfrm>
          <a:prstGeom prst="rect">
            <a:avLst/>
          </a:prstGeom>
        </p:spPr>
      </p:pic>
      <p:pic>
        <p:nvPicPr>
          <p:cNvPr id="11" name="Picture 10" descr="A group of people with a broken glass&#10;&#10;Description automatically generated with medium confidence">
            <a:extLst>
              <a:ext uri="{FF2B5EF4-FFF2-40B4-BE49-F238E27FC236}">
                <a16:creationId xmlns:a16="http://schemas.microsoft.com/office/drawing/2014/main" id="{AC33AAA6-4714-53CD-FD38-FBDD330DA5DD}"/>
              </a:ext>
            </a:extLst>
          </p:cNvPr>
          <p:cNvPicPr>
            <a:picLocks noChangeAspect="1"/>
          </p:cNvPicPr>
          <p:nvPr/>
        </p:nvPicPr>
        <p:blipFill rotWithShape="1">
          <a:blip r:embed="rId5">
            <a:extLst>
              <a:ext uri="{28A0092B-C50C-407E-A947-70E740481C1C}">
                <a14:useLocalDpi xmlns:a14="http://schemas.microsoft.com/office/drawing/2010/main" val="0"/>
              </a:ext>
            </a:extLst>
          </a:blip>
          <a:srcRect l="10558" t="12295" r="18110" b="9610"/>
          <a:stretch/>
        </p:blipFill>
        <p:spPr>
          <a:xfrm>
            <a:off x="402452" y="1601275"/>
            <a:ext cx="6176478" cy="4226291"/>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1F645B7-C8C5-479E-9FC5-0B1DA1A042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17" y="-22690"/>
            <a:ext cx="1700643" cy="946260"/>
          </a:xfrm>
          <a:prstGeom prst="rect">
            <a:avLst/>
          </a:prstGeom>
        </p:spPr>
      </p:pic>
      <p:sp>
        <p:nvSpPr>
          <p:cNvPr id="2" name="Date Placeholder 1">
            <a:extLst>
              <a:ext uri="{FF2B5EF4-FFF2-40B4-BE49-F238E27FC236}">
                <a16:creationId xmlns:a16="http://schemas.microsoft.com/office/drawing/2014/main" id="{10DB8193-449D-AECE-E0E4-CC74EEBA0D60}"/>
              </a:ext>
            </a:extLst>
          </p:cNvPr>
          <p:cNvSpPr>
            <a:spLocks noGrp="1"/>
          </p:cNvSpPr>
          <p:nvPr>
            <p:ph type="dt" sz="half" idx="10"/>
          </p:nvPr>
        </p:nvSpPr>
        <p:spPr>
          <a:xfrm>
            <a:off x="7922173" y="4741717"/>
            <a:ext cx="2743200" cy="365125"/>
          </a:xfrm>
        </p:spPr>
        <p:txBody>
          <a:bodyPr/>
          <a:lstStyle/>
          <a:p>
            <a:fld id="{D0480D87-36E5-4DFB-9484-A9CD77CE0D66}" type="datetime1">
              <a:rPr lang="en-GB" sz="3200" smtClean="0">
                <a:solidFill>
                  <a:schemeClr val="tx1"/>
                </a:solidFill>
              </a:rPr>
              <a:t>19/08/2025</a:t>
            </a:fld>
            <a:endParaRPr lang="en-GB" sz="3200" dirty="0">
              <a:solidFill>
                <a:schemeClr val="tx1"/>
              </a:solidFill>
            </a:endParaRPr>
          </a:p>
        </p:txBody>
      </p:sp>
    </p:spTree>
    <p:extLst>
      <p:ext uri="{BB962C8B-B14F-4D97-AF65-F5344CB8AC3E}">
        <p14:creationId xmlns:p14="http://schemas.microsoft.com/office/powerpoint/2010/main" val="3110047727"/>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799" y="1390256"/>
            <a:ext cx="10440000" cy="499996"/>
          </a:xfrm>
        </p:spPr>
        <p:txBody>
          <a:bodyPr>
            <a:normAutofit/>
          </a:bodyPr>
          <a:lstStyle/>
          <a:p>
            <a:r>
              <a:rPr lang="en-GB" sz="2400" dirty="0"/>
              <a:t>The indicators of exploitation</a:t>
            </a:r>
          </a:p>
          <a:p>
            <a:endParaRPr lang="en-GB" sz="2400" dirty="0"/>
          </a:p>
        </p:txBody>
      </p:sp>
      <p:sp>
        <p:nvSpPr>
          <p:cNvPr id="6" name="Rounded Rectangle 5"/>
          <p:cNvSpPr/>
          <p:nvPr/>
        </p:nvSpPr>
        <p:spPr>
          <a:xfrm>
            <a:off x="4261749" y="2019603"/>
            <a:ext cx="1765300" cy="917575"/>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latin typeface="Arial" panose="020B0604020202020204" pitchFamily="34" charset="0"/>
                <a:ea typeface="Calibri" charset="0"/>
                <a:cs typeface="Arial" panose="020B0604020202020204" pitchFamily="34" charset="0"/>
              </a:rPr>
              <a:t>No passport or ID</a:t>
            </a:r>
          </a:p>
        </p:txBody>
      </p:sp>
      <p:sp>
        <p:nvSpPr>
          <p:cNvPr id="7" name="Rounded Rectangle 6"/>
          <p:cNvSpPr/>
          <p:nvPr/>
        </p:nvSpPr>
        <p:spPr>
          <a:xfrm>
            <a:off x="8687788" y="2043425"/>
            <a:ext cx="1714500" cy="915987"/>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latin typeface="Arial" panose="020B0604020202020204" pitchFamily="34" charset="0"/>
                <a:ea typeface="Calibri" charset="0"/>
                <a:cs typeface="Arial" panose="020B0604020202020204" pitchFamily="34" charset="0"/>
              </a:rPr>
              <a:t>Limited social contact</a:t>
            </a:r>
          </a:p>
        </p:txBody>
      </p:sp>
      <p:sp>
        <p:nvSpPr>
          <p:cNvPr id="8" name="Rounded Rectangle 7"/>
          <p:cNvSpPr/>
          <p:nvPr/>
        </p:nvSpPr>
        <p:spPr>
          <a:xfrm>
            <a:off x="4312199" y="4288615"/>
            <a:ext cx="1727200" cy="917575"/>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latin typeface="Arial" panose="020B0604020202020204" pitchFamily="34" charset="0"/>
                <a:ea typeface="Calibri" charset="0"/>
                <a:cs typeface="Arial" panose="020B0604020202020204" pitchFamily="34" charset="0"/>
              </a:rPr>
              <a:t>Bonded by debt</a:t>
            </a:r>
          </a:p>
        </p:txBody>
      </p:sp>
      <p:sp>
        <p:nvSpPr>
          <p:cNvPr id="9" name="Rounded Rectangle 8"/>
          <p:cNvSpPr/>
          <p:nvPr/>
        </p:nvSpPr>
        <p:spPr>
          <a:xfrm>
            <a:off x="6521877" y="1999555"/>
            <a:ext cx="1733550" cy="90170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latin typeface="Arial" panose="020B0604020202020204" pitchFamily="34" charset="0"/>
                <a:ea typeface="Calibri" charset="0"/>
                <a:cs typeface="Arial" panose="020B0604020202020204" pitchFamily="34" charset="0"/>
              </a:rPr>
              <a:t>Movement controlled</a:t>
            </a:r>
          </a:p>
        </p:txBody>
      </p:sp>
      <p:sp>
        <p:nvSpPr>
          <p:cNvPr id="10" name="Rounded Rectangle 9"/>
          <p:cNvSpPr/>
          <p:nvPr/>
        </p:nvSpPr>
        <p:spPr>
          <a:xfrm>
            <a:off x="4293499" y="5415348"/>
            <a:ext cx="1765300" cy="91122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latin typeface="Arial" panose="020B0604020202020204" pitchFamily="34" charset="0"/>
                <a:ea typeface="Calibri" charset="0"/>
                <a:cs typeface="Arial" panose="020B0604020202020204" pitchFamily="34" charset="0"/>
              </a:rPr>
              <a:t>Lack of access to medical care</a:t>
            </a:r>
          </a:p>
        </p:txBody>
      </p:sp>
      <p:sp>
        <p:nvSpPr>
          <p:cNvPr id="12" name="Rounded Rectangle 11"/>
          <p:cNvSpPr/>
          <p:nvPr/>
        </p:nvSpPr>
        <p:spPr>
          <a:xfrm>
            <a:off x="6517201" y="4265841"/>
            <a:ext cx="1727200" cy="919162"/>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latin typeface="Arial" panose="020B0604020202020204" pitchFamily="34" charset="0"/>
                <a:ea typeface="Calibri" charset="0"/>
                <a:cs typeface="Arial" panose="020B0604020202020204" pitchFamily="34" charset="0"/>
              </a:rPr>
              <a:t>Money deducted from salary for food or accommodation</a:t>
            </a:r>
          </a:p>
        </p:txBody>
      </p:sp>
      <p:sp>
        <p:nvSpPr>
          <p:cNvPr id="13" name="Rounded Rectangle 12"/>
          <p:cNvSpPr/>
          <p:nvPr/>
        </p:nvSpPr>
        <p:spPr>
          <a:xfrm>
            <a:off x="6531489" y="5391535"/>
            <a:ext cx="1733550" cy="958850"/>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latin typeface="Arial" panose="020B0604020202020204" pitchFamily="34" charset="0"/>
                <a:ea typeface="Calibri" charset="0"/>
                <a:cs typeface="Arial" panose="020B0604020202020204" pitchFamily="34" charset="0"/>
              </a:rPr>
              <a:t>Unexplained injuries</a:t>
            </a:r>
          </a:p>
        </p:txBody>
      </p:sp>
      <p:sp>
        <p:nvSpPr>
          <p:cNvPr id="14" name="Rounded Rectangle 13"/>
          <p:cNvSpPr/>
          <p:nvPr/>
        </p:nvSpPr>
        <p:spPr>
          <a:xfrm>
            <a:off x="8668738" y="4265841"/>
            <a:ext cx="1733550" cy="88279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latin typeface="Arial" panose="020B0604020202020204" pitchFamily="34" charset="0"/>
                <a:ea typeface="Calibri" charset="0"/>
                <a:cs typeface="Arial" panose="020B0604020202020204" pitchFamily="34" charset="0"/>
              </a:rPr>
              <a:t>Dependent on others</a:t>
            </a:r>
          </a:p>
        </p:txBody>
      </p:sp>
      <p:sp>
        <p:nvSpPr>
          <p:cNvPr id="16" name="Rounded Rectangle 15"/>
          <p:cNvSpPr/>
          <p:nvPr/>
        </p:nvSpPr>
        <p:spPr>
          <a:xfrm>
            <a:off x="6537839" y="3119861"/>
            <a:ext cx="1727200" cy="894093"/>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latin typeface="Arial" panose="020B0604020202020204" pitchFamily="34" charset="0"/>
                <a:ea typeface="Calibri" charset="0"/>
                <a:cs typeface="Arial" panose="020B0604020202020204" pitchFamily="34" charset="0"/>
              </a:rPr>
              <a:t>Poor language skills</a:t>
            </a:r>
          </a:p>
        </p:txBody>
      </p:sp>
      <p:sp>
        <p:nvSpPr>
          <p:cNvPr id="17" name="Rounded Rectangle 16"/>
          <p:cNvSpPr/>
          <p:nvPr/>
        </p:nvSpPr>
        <p:spPr>
          <a:xfrm>
            <a:off x="8697525" y="5415348"/>
            <a:ext cx="1733550" cy="89811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latin typeface="Arial" panose="020B0604020202020204" pitchFamily="34" charset="0"/>
                <a:ea typeface="Calibri" charset="0"/>
                <a:cs typeface="Arial" panose="020B0604020202020204" pitchFamily="34" charset="0"/>
              </a:rPr>
              <a:t>substance dependent</a:t>
            </a:r>
          </a:p>
        </p:txBody>
      </p:sp>
      <p:sp>
        <p:nvSpPr>
          <p:cNvPr id="18" name="Rounded Rectangle 17"/>
          <p:cNvSpPr/>
          <p:nvPr/>
        </p:nvSpPr>
        <p:spPr>
          <a:xfrm>
            <a:off x="4293499" y="3172891"/>
            <a:ext cx="1733550" cy="91122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latin typeface="Arial" panose="020B0604020202020204" pitchFamily="34" charset="0"/>
                <a:ea typeface="Calibri" charset="0"/>
                <a:cs typeface="Arial" panose="020B0604020202020204" pitchFamily="34" charset="0"/>
              </a:rPr>
              <a:t>Controlled by another</a:t>
            </a:r>
          </a:p>
        </p:txBody>
      </p:sp>
      <p:sp>
        <p:nvSpPr>
          <p:cNvPr id="20" name="Rounded Rectangle 19"/>
          <p:cNvSpPr/>
          <p:nvPr/>
        </p:nvSpPr>
        <p:spPr>
          <a:xfrm>
            <a:off x="8687788" y="3154633"/>
            <a:ext cx="1714500" cy="91598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latin typeface="Arial" panose="020B0604020202020204" pitchFamily="34" charset="0"/>
                <a:ea typeface="Calibri" charset="0"/>
                <a:cs typeface="Arial" panose="020B0604020202020204" pitchFamily="34" charset="0"/>
              </a:rPr>
              <a:t>Reluctant to give details of accommodation</a:t>
            </a:r>
          </a:p>
        </p:txBody>
      </p:sp>
      <p:sp>
        <p:nvSpPr>
          <p:cNvPr id="21" name="Subtitle 2">
            <a:extLst>
              <a:ext uri="{FF2B5EF4-FFF2-40B4-BE49-F238E27FC236}">
                <a16:creationId xmlns:a16="http://schemas.microsoft.com/office/drawing/2014/main" id="{8C874568-6A64-42E2-9533-28319C588008}"/>
              </a:ext>
            </a:extLst>
          </p:cNvPr>
          <p:cNvSpPr txBox="1">
            <a:spLocks/>
          </p:cNvSpPr>
          <p:nvPr/>
        </p:nvSpPr>
        <p:spPr>
          <a:xfrm>
            <a:off x="1353042" y="2272743"/>
            <a:ext cx="2894513" cy="64320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800"/>
              </a:spcBef>
              <a:buClr>
                <a:srgbClr val="00AAFF"/>
              </a:buClr>
              <a:buFont typeface="Wingdings" panose="05000000000000000000" pitchFamily="2" charset="2"/>
              <a:buNone/>
              <a:defRPr sz="2000" b="1" kern="1200">
                <a:solidFill>
                  <a:srgbClr val="2E2C70"/>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10000"/>
              </a:lnSpc>
              <a:spcBef>
                <a:spcPts val="800"/>
              </a:spcBef>
              <a:buClr>
                <a:srgbClr val="00AAFF"/>
              </a:buClr>
              <a:buFont typeface="Wingdings" panose="05000000000000000000" pitchFamily="2" charset="2"/>
              <a:buNone/>
              <a:defRPr sz="2000" kern="1200">
                <a:solidFill>
                  <a:srgbClr val="2E2C70"/>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10000"/>
              </a:lnSpc>
              <a:spcBef>
                <a:spcPts val="800"/>
              </a:spcBef>
              <a:buClr>
                <a:srgbClr val="00AAFF"/>
              </a:buClr>
              <a:buFont typeface="Wingdings" panose="05000000000000000000" pitchFamily="2" charset="2"/>
              <a:buNone/>
              <a:defRPr sz="1800" kern="1200">
                <a:solidFill>
                  <a:srgbClr val="2E2C70"/>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tx1"/>
                </a:solidFill>
              </a:rPr>
              <a:t>Restricted freedom </a:t>
            </a:r>
          </a:p>
        </p:txBody>
      </p:sp>
      <p:sp>
        <p:nvSpPr>
          <p:cNvPr id="22" name="Subtitle 2">
            <a:extLst>
              <a:ext uri="{FF2B5EF4-FFF2-40B4-BE49-F238E27FC236}">
                <a16:creationId xmlns:a16="http://schemas.microsoft.com/office/drawing/2014/main" id="{432C614D-CCCE-487F-AB24-58A9A051CBAA}"/>
              </a:ext>
            </a:extLst>
          </p:cNvPr>
          <p:cNvSpPr txBox="1">
            <a:spLocks/>
          </p:cNvSpPr>
          <p:nvPr/>
        </p:nvSpPr>
        <p:spPr>
          <a:xfrm>
            <a:off x="1789712" y="3399483"/>
            <a:ext cx="1852648" cy="57275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800"/>
              </a:spcBef>
              <a:buClr>
                <a:srgbClr val="00AAFF"/>
              </a:buClr>
              <a:buFont typeface="Wingdings" panose="05000000000000000000" pitchFamily="2" charset="2"/>
              <a:buNone/>
              <a:defRPr sz="2000" b="1" kern="1200">
                <a:solidFill>
                  <a:srgbClr val="2E2C70"/>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10000"/>
              </a:lnSpc>
              <a:spcBef>
                <a:spcPts val="800"/>
              </a:spcBef>
              <a:buClr>
                <a:srgbClr val="00AAFF"/>
              </a:buClr>
              <a:buFont typeface="Wingdings" panose="05000000000000000000" pitchFamily="2" charset="2"/>
              <a:buNone/>
              <a:defRPr sz="2000" kern="1200">
                <a:solidFill>
                  <a:srgbClr val="2E2C70"/>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10000"/>
              </a:lnSpc>
              <a:spcBef>
                <a:spcPts val="800"/>
              </a:spcBef>
              <a:buClr>
                <a:srgbClr val="00AAFF"/>
              </a:buClr>
              <a:buFont typeface="Wingdings" panose="05000000000000000000" pitchFamily="2" charset="2"/>
              <a:buNone/>
              <a:defRPr sz="1800" kern="1200">
                <a:solidFill>
                  <a:srgbClr val="2E2C70"/>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tx1"/>
                </a:solidFill>
              </a:rPr>
              <a:t>Behaviour</a:t>
            </a:r>
            <a:r>
              <a:rPr lang="en-GB" dirty="0">
                <a:solidFill>
                  <a:schemeClr val="bg1"/>
                </a:solidFill>
              </a:rPr>
              <a:t> </a:t>
            </a:r>
          </a:p>
        </p:txBody>
      </p:sp>
      <p:sp>
        <p:nvSpPr>
          <p:cNvPr id="23" name="Subtitle 2">
            <a:extLst>
              <a:ext uri="{FF2B5EF4-FFF2-40B4-BE49-F238E27FC236}">
                <a16:creationId xmlns:a16="http://schemas.microsoft.com/office/drawing/2014/main" id="{7ABEF5E1-442A-4AFB-8FA0-98FCFBB03B83}"/>
              </a:ext>
            </a:extLst>
          </p:cNvPr>
          <p:cNvSpPr txBox="1">
            <a:spLocks/>
          </p:cNvSpPr>
          <p:nvPr/>
        </p:nvSpPr>
        <p:spPr>
          <a:xfrm>
            <a:off x="1873974" y="4550770"/>
            <a:ext cx="1852648" cy="597861"/>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800"/>
              </a:spcBef>
              <a:buClr>
                <a:srgbClr val="00AAFF"/>
              </a:buClr>
              <a:buFont typeface="Wingdings" panose="05000000000000000000" pitchFamily="2" charset="2"/>
              <a:buNone/>
              <a:defRPr sz="2000" b="1" kern="1200">
                <a:solidFill>
                  <a:srgbClr val="2E2C70"/>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10000"/>
              </a:lnSpc>
              <a:spcBef>
                <a:spcPts val="800"/>
              </a:spcBef>
              <a:buClr>
                <a:srgbClr val="00AAFF"/>
              </a:buClr>
              <a:buFont typeface="Wingdings" panose="05000000000000000000" pitchFamily="2" charset="2"/>
              <a:buNone/>
              <a:defRPr sz="2000" kern="1200">
                <a:solidFill>
                  <a:srgbClr val="2E2C70"/>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10000"/>
              </a:lnSpc>
              <a:spcBef>
                <a:spcPts val="800"/>
              </a:spcBef>
              <a:buClr>
                <a:srgbClr val="00AAFF"/>
              </a:buClr>
              <a:buFont typeface="Wingdings" panose="05000000000000000000" pitchFamily="2" charset="2"/>
              <a:buNone/>
              <a:defRPr sz="1800" kern="1200">
                <a:solidFill>
                  <a:srgbClr val="2E2C70"/>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tx1"/>
                </a:solidFill>
              </a:rPr>
              <a:t>Finances</a:t>
            </a:r>
            <a:r>
              <a:rPr lang="en-GB" dirty="0">
                <a:solidFill>
                  <a:schemeClr val="bg1"/>
                </a:solidFill>
              </a:rPr>
              <a:t> </a:t>
            </a:r>
          </a:p>
          <a:p>
            <a:endParaRPr lang="en-GB" dirty="0"/>
          </a:p>
        </p:txBody>
      </p:sp>
      <p:sp>
        <p:nvSpPr>
          <p:cNvPr id="24" name="Subtitle 2">
            <a:extLst>
              <a:ext uri="{FF2B5EF4-FFF2-40B4-BE49-F238E27FC236}">
                <a16:creationId xmlns:a16="http://schemas.microsoft.com/office/drawing/2014/main" id="{23678463-63D5-4CC2-B5AD-224BB29A207F}"/>
              </a:ext>
            </a:extLst>
          </p:cNvPr>
          <p:cNvSpPr txBox="1">
            <a:spLocks/>
          </p:cNvSpPr>
          <p:nvPr/>
        </p:nvSpPr>
        <p:spPr>
          <a:xfrm>
            <a:off x="1643712" y="5551278"/>
            <a:ext cx="2144648" cy="49999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800"/>
              </a:spcBef>
              <a:buClr>
                <a:srgbClr val="00AAFF"/>
              </a:buClr>
              <a:buFont typeface="Wingdings" panose="05000000000000000000" pitchFamily="2" charset="2"/>
              <a:buNone/>
              <a:defRPr sz="2000" b="1" kern="1200">
                <a:solidFill>
                  <a:srgbClr val="2E2C70"/>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10000"/>
              </a:lnSpc>
              <a:spcBef>
                <a:spcPts val="800"/>
              </a:spcBef>
              <a:buClr>
                <a:srgbClr val="00AAFF"/>
              </a:buClr>
              <a:buFont typeface="Wingdings" panose="05000000000000000000" pitchFamily="2" charset="2"/>
              <a:buNone/>
              <a:defRPr sz="2000" kern="1200">
                <a:solidFill>
                  <a:srgbClr val="2E2C70"/>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10000"/>
              </a:lnSpc>
              <a:spcBef>
                <a:spcPts val="800"/>
              </a:spcBef>
              <a:buClr>
                <a:srgbClr val="00AAFF"/>
              </a:buClr>
              <a:buFont typeface="Wingdings" panose="05000000000000000000" pitchFamily="2" charset="2"/>
              <a:buNone/>
              <a:defRPr sz="1800" kern="1200">
                <a:solidFill>
                  <a:srgbClr val="2E2C70"/>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tx1"/>
                </a:solidFill>
              </a:rPr>
              <a:t>Appearance</a:t>
            </a:r>
            <a:r>
              <a:rPr lang="en-GB" dirty="0">
                <a:solidFill>
                  <a:schemeClr val="bg1"/>
                </a:solidFill>
              </a:rPr>
              <a:t> </a:t>
            </a:r>
          </a:p>
          <a:p>
            <a:endParaRPr lang="en-GB" dirty="0"/>
          </a:p>
        </p:txBody>
      </p:sp>
      <p:sp>
        <p:nvSpPr>
          <p:cNvPr id="4" name="Rectangle 3">
            <a:extLst>
              <a:ext uri="{FF2B5EF4-FFF2-40B4-BE49-F238E27FC236}">
                <a16:creationId xmlns:a16="http://schemas.microsoft.com/office/drawing/2014/main" id="{E8EEB874-6FC9-C614-847C-BE1B73CAB64E}"/>
              </a:ext>
            </a:extLst>
          </p:cNvPr>
          <p:cNvSpPr/>
          <p:nvPr/>
        </p:nvSpPr>
        <p:spPr>
          <a:xfrm>
            <a:off x="0" y="0"/>
            <a:ext cx="12192000" cy="10388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5D5835BD-1F1B-8784-7A19-95456BF4778A}"/>
              </a:ext>
            </a:extLst>
          </p:cNvPr>
          <p:cNvSpPr txBox="1">
            <a:spLocks/>
          </p:cNvSpPr>
          <p:nvPr/>
        </p:nvSpPr>
        <p:spPr>
          <a:xfrm>
            <a:off x="3505175" y="233340"/>
            <a:ext cx="5192350" cy="65511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800" kern="1200">
                <a:solidFill>
                  <a:srgbClr val="2E2C70"/>
                </a:solidFill>
                <a:latin typeface="+mj-lt"/>
                <a:ea typeface="+mj-ea"/>
                <a:cs typeface="+mj-cs"/>
              </a:defRPr>
            </a:lvl1pPr>
          </a:lstStyle>
          <a:p>
            <a:r>
              <a:rPr lang="en-GB" b="1" dirty="0">
                <a:solidFill>
                  <a:schemeClr val="tx1"/>
                </a:solidFill>
                <a:latin typeface="+mn-lt"/>
              </a:rPr>
              <a:t>Understanding  Modern Slavery</a:t>
            </a:r>
          </a:p>
        </p:txBody>
      </p:sp>
      <p:pic>
        <p:nvPicPr>
          <p:cNvPr id="11" name="Picture 10" descr="A picture containing drawing">
            <a:extLst>
              <a:ext uri="{FF2B5EF4-FFF2-40B4-BE49-F238E27FC236}">
                <a16:creationId xmlns:a16="http://schemas.microsoft.com/office/drawing/2014/main" id="{72BE17E8-B6AE-0719-705A-41038620A7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59" y="-80002"/>
            <a:ext cx="1768114" cy="1096772"/>
          </a:xfrm>
          <a:prstGeom prst="rect">
            <a:avLst/>
          </a:prstGeom>
        </p:spPr>
      </p:pic>
      <p:pic>
        <p:nvPicPr>
          <p:cNvPr id="15" name="Picture 14">
            <a:extLst>
              <a:ext uri="{FF2B5EF4-FFF2-40B4-BE49-F238E27FC236}">
                <a16:creationId xmlns:a16="http://schemas.microsoft.com/office/drawing/2014/main" id="{0DAE440C-CF27-28A9-8A54-E0198BD4ABD4}"/>
              </a:ext>
            </a:extLst>
          </p:cNvPr>
          <p:cNvPicPr>
            <a:picLocks noChangeAspect="1"/>
          </p:cNvPicPr>
          <p:nvPr/>
        </p:nvPicPr>
        <p:blipFill rotWithShape="1">
          <a:blip r:embed="rId4"/>
          <a:srcRect l="65244" t="17295" r="4357" b="29453"/>
          <a:stretch/>
        </p:blipFill>
        <p:spPr>
          <a:xfrm>
            <a:off x="11086934" y="107617"/>
            <a:ext cx="935027" cy="898118"/>
          </a:xfrm>
          <a:prstGeom prst="rect">
            <a:avLst/>
          </a:prstGeom>
        </p:spPr>
      </p:pic>
    </p:spTree>
    <p:extLst>
      <p:ext uri="{BB962C8B-B14F-4D97-AF65-F5344CB8AC3E}">
        <p14:creationId xmlns:p14="http://schemas.microsoft.com/office/powerpoint/2010/main" val="366102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4" grpId="0" animBg="1"/>
      <p:bldP spid="16" grpId="0" animBg="1"/>
      <p:bldP spid="17" grpId="0" animBg="1"/>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885FA6-87CE-8521-2674-8E0D6730006D}"/>
              </a:ext>
            </a:extLst>
          </p:cNvPr>
          <p:cNvSpPr/>
          <p:nvPr/>
        </p:nvSpPr>
        <p:spPr>
          <a:xfrm>
            <a:off x="-1" y="-1"/>
            <a:ext cx="12192001" cy="10700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F227530-C20F-253B-D3BF-0D235A87985D}"/>
              </a:ext>
            </a:extLst>
          </p:cNvPr>
          <p:cNvSpPr txBox="1"/>
          <p:nvPr/>
        </p:nvSpPr>
        <p:spPr>
          <a:xfrm>
            <a:off x="3605537" y="213110"/>
            <a:ext cx="9932412" cy="523220"/>
          </a:xfrm>
          <a:prstGeom prst="rect">
            <a:avLst/>
          </a:prstGeom>
          <a:noFill/>
        </p:spPr>
        <p:txBody>
          <a:bodyPr wrap="square" rtlCol="0">
            <a:spAutoFit/>
          </a:bodyPr>
          <a:lstStyle/>
          <a:p>
            <a:r>
              <a:rPr lang="en-GB" sz="2800" dirty="0"/>
              <a:t> </a:t>
            </a:r>
            <a:r>
              <a:rPr lang="en-GB" sz="2800" b="1" dirty="0"/>
              <a:t>Modern Slavery in the Care Sector</a:t>
            </a:r>
            <a:endParaRPr lang="en-GB" sz="4000" b="1" dirty="0"/>
          </a:p>
        </p:txBody>
      </p:sp>
      <p:pic>
        <p:nvPicPr>
          <p:cNvPr id="5" name="Picture 4" descr="A picture containing drawing&#10;&#10;Description automatically generated">
            <a:extLst>
              <a:ext uri="{FF2B5EF4-FFF2-40B4-BE49-F238E27FC236}">
                <a16:creationId xmlns:a16="http://schemas.microsoft.com/office/drawing/2014/main" id="{71695B58-9579-F96A-DF8C-53595FCE2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0" y="-1"/>
            <a:ext cx="2019753" cy="949443"/>
          </a:xfrm>
          <a:prstGeom prst="rect">
            <a:avLst/>
          </a:prstGeom>
        </p:spPr>
      </p:pic>
      <p:sp>
        <p:nvSpPr>
          <p:cNvPr id="6" name="Oval 5">
            <a:extLst>
              <a:ext uri="{FF2B5EF4-FFF2-40B4-BE49-F238E27FC236}">
                <a16:creationId xmlns:a16="http://schemas.microsoft.com/office/drawing/2014/main" id="{A3E41938-80A3-22D2-9808-B08C0D81EA5E}"/>
              </a:ext>
            </a:extLst>
          </p:cNvPr>
          <p:cNvSpPr/>
          <p:nvPr/>
        </p:nvSpPr>
        <p:spPr>
          <a:xfrm>
            <a:off x="1303506" y="2120629"/>
            <a:ext cx="2889115" cy="28696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5AB64C86-9ED5-4821-0AC3-FABDF25EFCDE}"/>
              </a:ext>
            </a:extLst>
          </p:cNvPr>
          <p:cNvSpPr/>
          <p:nvPr/>
        </p:nvSpPr>
        <p:spPr>
          <a:xfrm>
            <a:off x="4651441" y="2073947"/>
            <a:ext cx="2889115" cy="28696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1A4923E3-627B-A043-7D4C-633DBE3A573C}"/>
              </a:ext>
            </a:extLst>
          </p:cNvPr>
          <p:cNvSpPr/>
          <p:nvPr/>
        </p:nvSpPr>
        <p:spPr>
          <a:xfrm>
            <a:off x="7999376" y="2120629"/>
            <a:ext cx="2730890" cy="263619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in on Design Background Simple">
            <a:extLst>
              <a:ext uri="{FF2B5EF4-FFF2-40B4-BE49-F238E27FC236}">
                <a16:creationId xmlns:a16="http://schemas.microsoft.com/office/drawing/2014/main" id="{677FBDB0-EB35-B565-7E6C-FA77FA18A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489" y="2340211"/>
            <a:ext cx="1431284" cy="21328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2096E33-BBDD-7A81-54D0-7FDA5383DE62}"/>
              </a:ext>
            </a:extLst>
          </p:cNvPr>
          <p:cNvSpPr txBox="1"/>
          <p:nvPr/>
        </p:nvSpPr>
        <p:spPr>
          <a:xfrm>
            <a:off x="1507787" y="5163232"/>
            <a:ext cx="2315183" cy="646331"/>
          </a:xfrm>
          <a:prstGeom prst="rect">
            <a:avLst/>
          </a:prstGeom>
          <a:noFill/>
        </p:spPr>
        <p:txBody>
          <a:bodyPr wrap="square" rtlCol="0">
            <a:spAutoFit/>
          </a:bodyPr>
          <a:lstStyle/>
          <a:p>
            <a:r>
              <a:rPr lang="en-GB" dirty="0"/>
              <a:t>Exploitation of care workers</a:t>
            </a:r>
          </a:p>
        </p:txBody>
      </p:sp>
      <p:sp>
        <p:nvSpPr>
          <p:cNvPr id="12" name="TextBox 11">
            <a:extLst>
              <a:ext uri="{FF2B5EF4-FFF2-40B4-BE49-F238E27FC236}">
                <a16:creationId xmlns:a16="http://schemas.microsoft.com/office/drawing/2014/main" id="{670ECD7E-172D-AE7A-1C3B-D30EC56CA11E}"/>
              </a:ext>
            </a:extLst>
          </p:cNvPr>
          <p:cNvSpPr txBox="1"/>
          <p:nvPr/>
        </p:nvSpPr>
        <p:spPr>
          <a:xfrm>
            <a:off x="5201228" y="5163232"/>
            <a:ext cx="2315183" cy="646331"/>
          </a:xfrm>
          <a:prstGeom prst="rect">
            <a:avLst/>
          </a:prstGeom>
          <a:noFill/>
        </p:spPr>
        <p:txBody>
          <a:bodyPr wrap="square" rtlCol="0">
            <a:spAutoFit/>
          </a:bodyPr>
          <a:lstStyle/>
          <a:p>
            <a:r>
              <a:rPr lang="en-GB" dirty="0"/>
              <a:t>Safeguarding risks</a:t>
            </a:r>
          </a:p>
          <a:p>
            <a:r>
              <a:rPr lang="en-GB" dirty="0"/>
              <a:t>to residents </a:t>
            </a:r>
          </a:p>
        </p:txBody>
      </p:sp>
      <p:sp>
        <p:nvSpPr>
          <p:cNvPr id="13" name="TextBox 12">
            <a:extLst>
              <a:ext uri="{FF2B5EF4-FFF2-40B4-BE49-F238E27FC236}">
                <a16:creationId xmlns:a16="http://schemas.microsoft.com/office/drawing/2014/main" id="{D2E831AB-DB7A-36B0-3901-F27F3017025D}"/>
              </a:ext>
            </a:extLst>
          </p:cNvPr>
          <p:cNvSpPr txBox="1"/>
          <p:nvPr/>
        </p:nvSpPr>
        <p:spPr>
          <a:xfrm>
            <a:off x="8369032" y="5141621"/>
            <a:ext cx="2315183" cy="646331"/>
          </a:xfrm>
          <a:prstGeom prst="rect">
            <a:avLst/>
          </a:prstGeom>
          <a:noFill/>
        </p:spPr>
        <p:txBody>
          <a:bodyPr wrap="square" rtlCol="0">
            <a:spAutoFit/>
          </a:bodyPr>
          <a:lstStyle/>
          <a:p>
            <a:r>
              <a:rPr lang="en-GB" dirty="0"/>
              <a:t>Risk in  organisational </a:t>
            </a:r>
          </a:p>
          <a:p>
            <a:r>
              <a:rPr lang="en-GB" dirty="0"/>
              <a:t>compliance </a:t>
            </a:r>
          </a:p>
        </p:txBody>
      </p:sp>
      <p:pic>
        <p:nvPicPr>
          <p:cNvPr id="1028" name="Picture 4" descr="Condominium silhouette icon. Office building silhouette icon. Vector.  26530809 Vector Art at Vecteezy">
            <a:extLst>
              <a:ext uri="{FF2B5EF4-FFF2-40B4-BE49-F238E27FC236}">
                <a16:creationId xmlns:a16="http://schemas.microsoft.com/office/drawing/2014/main" id="{426BFC94-40FF-C98B-D928-CCE6734198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2909" y="2487088"/>
            <a:ext cx="1883824" cy="18838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51DC6CC-D17F-8C30-6AF6-3A1D075BD856}"/>
              </a:ext>
            </a:extLst>
          </p:cNvPr>
          <p:cNvPicPr>
            <a:picLocks noChangeAspect="1"/>
          </p:cNvPicPr>
          <p:nvPr/>
        </p:nvPicPr>
        <p:blipFill rotWithShape="1">
          <a:blip r:embed="rId6"/>
          <a:srcRect l="65244" t="17295" r="4357" b="29453"/>
          <a:stretch/>
        </p:blipFill>
        <p:spPr>
          <a:xfrm>
            <a:off x="11117430" y="109727"/>
            <a:ext cx="867955" cy="833693"/>
          </a:xfrm>
          <a:prstGeom prst="rect">
            <a:avLst/>
          </a:prstGeom>
        </p:spPr>
      </p:pic>
      <p:pic>
        <p:nvPicPr>
          <p:cNvPr id="14" name="Picture 2" descr="5+ Thousand Cleaning Woman Silhouette Royalty-Free Images ...">
            <a:extLst>
              <a:ext uri="{FF2B5EF4-FFF2-40B4-BE49-F238E27FC236}">
                <a16:creationId xmlns:a16="http://schemas.microsoft.com/office/drawing/2014/main" id="{A03C025C-D8CF-EA81-652D-0FEDFA1C8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227" t="6624" r="16695" b="1532"/>
          <a:stretch/>
        </p:blipFill>
        <p:spPr bwMode="auto">
          <a:xfrm>
            <a:off x="1978769" y="2575799"/>
            <a:ext cx="1583827" cy="199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733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C0370D-5A3F-4545-D287-D7196A3C7598}"/>
              </a:ext>
            </a:extLst>
          </p:cNvPr>
          <p:cNvSpPr txBox="1"/>
          <p:nvPr/>
        </p:nvSpPr>
        <p:spPr>
          <a:xfrm>
            <a:off x="828198" y="4944068"/>
            <a:ext cx="8632472" cy="1631216"/>
          </a:xfrm>
          <a:prstGeom prst="rect">
            <a:avLst/>
          </a:prstGeom>
          <a:noFill/>
        </p:spPr>
        <p:txBody>
          <a:bodyPr wrap="square" rtlCol="0">
            <a:spAutoFit/>
          </a:bodyPr>
          <a:lstStyle/>
          <a:p>
            <a:r>
              <a:rPr lang="en-GB" sz="2000" kern="0" dirty="0">
                <a:latin typeface="Calibri" panose="020F0502020204030204" pitchFamily="34" charset="0"/>
                <a:ea typeface="Times New Roman" panose="02020603050405020304" pitchFamily="18" charset="0"/>
              </a:rPr>
              <a:t>Questions:</a:t>
            </a:r>
          </a:p>
          <a:p>
            <a:endParaRPr lang="en-GB" sz="2000" kern="0" dirty="0">
              <a:latin typeface="Calibri" panose="020F0502020204030204" pitchFamily="34" charset="0"/>
              <a:ea typeface="Times New Roman" panose="02020603050405020304" pitchFamily="18" charset="0"/>
            </a:endParaRPr>
          </a:p>
          <a:p>
            <a:r>
              <a:rPr lang="en-GB" sz="2000" kern="0" dirty="0">
                <a:latin typeface="Calibri" panose="020F0502020204030204" pitchFamily="34" charset="0"/>
                <a:ea typeface="Times New Roman" panose="02020603050405020304" pitchFamily="18" charset="0"/>
              </a:rPr>
              <a:t>In what ways was Terri vulnerable to Modern Slavery?</a:t>
            </a:r>
          </a:p>
          <a:p>
            <a:endParaRPr lang="en-GB" sz="2000" kern="0" dirty="0">
              <a:latin typeface="Calibri" panose="020F0502020204030204" pitchFamily="34" charset="0"/>
              <a:ea typeface="Times New Roman" panose="02020603050405020304" pitchFamily="18" charset="0"/>
            </a:endParaRPr>
          </a:p>
          <a:p>
            <a:r>
              <a:rPr lang="en-GB" sz="2000" kern="0" dirty="0">
                <a:latin typeface="Calibri" panose="020F0502020204030204" pitchFamily="34" charset="0"/>
                <a:ea typeface="Times New Roman" panose="02020603050405020304" pitchFamily="18" charset="0"/>
              </a:rPr>
              <a:t>What are the control indicators?</a:t>
            </a:r>
          </a:p>
        </p:txBody>
      </p:sp>
      <p:sp>
        <p:nvSpPr>
          <p:cNvPr id="5" name="Rectangle 4">
            <a:extLst>
              <a:ext uri="{FF2B5EF4-FFF2-40B4-BE49-F238E27FC236}">
                <a16:creationId xmlns:a16="http://schemas.microsoft.com/office/drawing/2014/main" id="{0831C0A2-AE99-8318-415F-27752FC6877A}"/>
              </a:ext>
            </a:extLst>
          </p:cNvPr>
          <p:cNvSpPr/>
          <p:nvPr/>
        </p:nvSpPr>
        <p:spPr>
          <a:xfrm>
            <a:off x="-1" y="0"/>
            <a:ext cx="12192001" cy="8311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D06D2F95-1368-106E-4783-6792980486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59" y="-80002"/>
            <a:ext cx="1768114" cy="831153"/>
          </a:xfrm>
          <a:prstGeom prst="rect">
            <a:avLst/>
          </a:prstGeom>
        </p:spPr>
      </p:pic>
      <p:sp>
        <p:nvSpPr>
          <p:cNvPr id="2" name="TextBox 1">
            <a:extLst>
              <a:ext uri="{FF2B5EF4-FFF2-40B4-BE49-F238E27FC236}">
                <a16:creationId xmlns:a16="http://schemas.microsoft.com/office/drawing/2014/main" id="{9CF4ABEB-A5C0-C534-4C2F-0EE6F808E898}"/>
              </a:ext>
            </a:extLst>
          </p:cNvPr>
          <p:cNvSpPr txBox="1"/>
          <p:nvPr/>
        </p:nvSpPr>
        <p:spPr>
          <a:xfrm>
            <a:off x="4162044" y="153966"/>
            <a:ext cx="4343251" cy="523220"/>
          </a:xfrm>
          <a:prstGeom prst="rect">
            <a:avLst/>
          </a:prstGeom>
          <a:noFill/>
        </p:spPr>
        <p:txBody>
          <a:bodyPr wrap="square" rtlCol="0">
            <a:spAutoFit/>
          </a:bodyPr>
          <a:lstStyle/>
          <a:p>
            <a:r>
              <a:rPr lang="en-GB" sz="2800" b="1" dirty="0"/>
              <a:t>Case study: Terri’s story </a:t>
            </a:r>
          </a:p>
        </p:txBody>
      </p:sp>
      <p:sp>
        <p:nvSpPr>
          <p:cNvPr id="7" name="Rectangle 6">
            <a:extLst>
              <a:ext uri="{FF2B5EF4-FFF2-40B4-BE49-F238E27FC236}">
                <a16:creationId xmlns:a16="http://schemas.microsoft.com/office/drawing/2014/main" id="{5BCFB506-652F-AB56-EE69-51DBB4BB5D4B}"/>
              </a:ext>
            </a:extLst>
          </p:cNvPr>
          <p:cNvSpPr/>
          <p:nvPr/>
        </p:nvSpPr>
        <p:spPr>
          <a:xfrm>
            <a:off x="2422185" y="1070043"/>
            <a:ext cx="6408311" cy="357376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533D7D3-E68B-2687-FD78-46A48CFE4DC0}"/>
              </a:ext>
            </a:extLst>
          </p:cNvPr>
          <p:cNvSpPr txBox="1"/>
          <p:nvPr/>
        </p:nvSpPr>
        <p:spPr>
          <a:xfrm>
            <a:off x="3790337" y="2478278"/>
            <a:ext cx="3827651" cy="369332"/>
          </a:xfrm>
          <a:prstGeom prst="rect">
            <a:avLst/>
          </a:prstGeom>
          <a:noFill/>
        </p:spPr>
        <p:txBody>
          <a:bodyPr wrap="none" rtlCol="0">
            <a:spAutoFit/>
          </a:bodyPr>
          <a:lstStyle/>
          <a:p>
            <a:r>
              <a:rPr lang="en-GB" dirty="0"/>
              <a:t>&lt;&lt;Embed </a:t>
            </a:r>
            <a:r>
              <a:rPr lang="en-GB" dirty="0" err="1"/>
              <a:t>Youtube</a:t>
            </a:r>
            <a:r>
              <a:rPr lang="en-GB" dirty="0"/>
              <a:t> link to animation&gt;&gt; </a:t>
            </a:r>
          </a:p>
        </p:txBody>
      </p:sp>
      <p:pic>
        <p:nvPicPr>
          <p:cNvPr id="3" name="Picture 2">
            <a:extLst>
              <a:ext uri="{FF2B5EF4-FFF2-40B4-BE49-F238E27FC236}">
                <a16:creationId xmlns:a16="http://schemas.microsoft.com/office/drawing/2014/main" id="{D632D0CE-A19A-9CB6-48F7-00BBC818A598}"/>
              </a:ext>
            </a:extLst>
          </p:cNvPr>
          <p:cNvPicPr>
            <a:picLocks noChangeAspect="1"/>
          </p:cNvPicPr>
          <p:nvPr/>
        </p:nvPicPr>
        <p:blipFill rotWithShape="1">
          <a:blip r:embed="rId5"/>
          <a:srcRect l="65244" t="17295" r="4357" b="29453"/>
          <a:stretch/>
        </p:blipFill>
        <p:spPr>
          <a:xfrm>
            <a:off x="11229036" y="69435"/>
            <a:ext cx="751894" cy="722214"/>
          </a:xfrm>
          <a:prstGeom prst="rect">
            <a:avLst/>
          </a:prstGeom>
        </p:spPr>
      </p:pic>
      <p:sp>
        <p:nvSpPr>
          <p:cNvPr id="10" name="TextBox 9">
            <a:extLst>
              <a:ext uri="{FF2B5EF4-FFF2-40B4-BE49-F238E27FC236}">
                <a16:creationId xmlns:a16="http://schemas.microsoft.com/office/drawing/2014/main" id="{ED456CCA-E13F-4539-BB00-E2449AE0B6A4}"/>
              </a:ext>
            </a:extLst>
          </p:cNvPr>
          <p:cNvSpPr txBox="1"/>
          <p:nvPr/>
        </p:nvSpPr>
        <p:spPr>
          <a:xfrm>
            <a:off x="7617987" y="6390618"/>
            <a:ext cx="6219824" cy="307777"/>
          </a:xfrm>
          <a:prstGeom prst="rect">
            <a:avLst/>
          </a:prstGeom>
          <a:noFill/>
        </p:spPr>
        <p:txBody>
          <a:bodyPr wrap="square">
            <a:spAutoFit/>
          </a:bodyPr>
          <a:lstStyle/>
          <a:p>
            <a:r>
              <a:rPr lang="en-GB" sz="1400" b="1"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6"/>
              </a:rPr>
              <a:t>Source https://www.bbc.co.uk/news/uk-66260064</a:t>
            </a:r>
            <a:endParaRPr lang="en-GB" sz="1400" dirty="0"/>
          </a:p>
        </p:txBody>
      </p:sp>
      <p:pic>
        <p:nvPicPr>
          <p:cNvPr id="11" name="Online Media 10" title="Terri's story">
            <a:hlinkClick r:id="" action="ppaction://media"/>
            <a:extLst>
              <a:ext uri="{FF2B5EF4-FFF2-40B4-BE49-F238E27FC236}">
                <a16:creationId xmlns:a16="http://schemas.microsoft.com/office/drawing/2014/main" id="{4F39DD36-8B36-32D7-A14C-75E8DC619691}"/>
              </a:ext>
            </a:extLst>
          </p:cNvPr>
          <p:cNvPicPr>
            <a:picLocks noRot="1" noChangeAspect="1"/>
          </p:cNvPicPr>
          <p:nvPr>
            <a:videoFile r:link="rId1"/>
          </p:nvPr>
        </p:nvPicPr>
        <p:blipFill>
          <a:blip r:embed="rId7"/>
          <a:stretch>
            <a:fillRect/>
          </a:stretch>
        </p:blipFill>
        <p:spPr>
          <a:xfrm>
            <a:off x="2251194" y="870105"/>
            <a:ext cx="6854706" cy="3872918"/>
          </a:xfrm>
          <a:prstGeom prst="rect">
            <a:avLst/>
          </a:prstGeom>
        </p:spPr>
      </p:pic>
    </p:spTree>
    <p:extLst>
      <p:ext uri="{BB962C8B-B14F-4D97-AF65-F5344CB8AC3E}">
        <p14:creationId xmlns:p14="http://schemas.microsoft.com/office/powerpoint/2010/main" val="251922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972140-44D0-773C-0CB1-D2CC09FF5753}"/>
              </a:ext>
            </a:extLst>
          </p:cNvPr>
          <p:cNvSpPr/>
          <p:nvPr/>
        </p:nvSpPr>
        <p:spPr>
          <a:xfrm>
            <a:off x="-1" y="11538"/>
            <a:ext cx="12192001"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F19C3A85-D42B-E8D1-8459-94499734EA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59" y="-80002"/>
            <a:ext cx="1768114" cy="831153"/>
          </a:xfrm>
          <a:prstGeom prst="rect">
            <a:avLst/>
          </a:prstGeom>
        </p:spPr>
      </p:pic>
      <p:sp>
        <p:nvSpPr>
          <p:cNvPr id="7" name="TextBox 6">
            <a:extLst>
              <a:ext uri="{FF2B5EF4-FFF2-40B4-BE49-F238E27FC236}">
                <a16:creationId xmlns:a16="http://schemas.microsoft.com/office/drawing/2014/main" id="{A3CC1C2E-F44E-2150-C49D-465640888E0B}"/>
              </a:ext>
            </a:extLst>
          </p:cNvPr>
          <p:cNvSpPr txBox="1"/>
          <p:nvPr/>
        </p:nvSpPr>
        <p:spPr>
          <a:xfrm>
            <a:off x="8547803" y="104741"/>
            <a:ext cx="3247053" cy="461665"/>
          </a:xfrm>
          <a:prstGeom prst="rect">
            <a:avLst/>
          </a:prstGeom>
          <a:noFill/>
        </p:spPr>
        <p:txBody>
          <a:bodyPr wrap="square" rtlCol="0">
            <a:spAutoFit/>
          </a:bodyPr>
          <a:lstStyle/>
          <a:p>
            <a:pPr algn="r"/>
            <a:r>
              <a:rPr lang="en-GB" sz="2400" dirty="0"/>
              <a:t>Case study: Terri’s story</a:t>
            </a:r>
          </a:p>
        </p:txBody>
      </p:sp>
      <p:pic>
        <p:nvPicPr>
          <p:cNvPr id="2" name="Picture 1">
            <a:extLst>
              <a:ext uri="{FF2B5EF4-FFF2-40B4-BE49-F238E27FC236}">
                <a16:creationId xmlns:a16="http://schemas.microsoft.com/office/drawing/2014/main" id="{E6AD5A2F-E12E-552A-03CE-82CB0CD5E632}"/>
              </a:ext>
            </a:extLst>
          </p:cNvPr>
          <p:cNvPicPr>
            <a:picLocks noChangeAspect="1"/>
          </p:cNvPicPr>
          <p:nvPr/>
        </p:nvPicPr>
        <p:blipFill>
          <a:blip r:embed="rId4"/>
          <a:stretch>
            <a:fillRect/>
          </a:stretch>
        </p:blipFill>
        <p:spPr>
          <a:xfrm>
            <a:off x="6859455" y="1610294"/>
            <a:ext cx="3627069" cy="3815146"/>
          </a:xfrm>
          <a:prstGeom prst="rect">
            <a:avLst/>
          </a:prstGeom>
        </p:spPr>
      </p:pic>
      <p:sp>
        <p:nvSpPr>
          <p:cNvPr id="12" name="TextBox 11">
            <a:extLst>
              <a:ext uri="{FF2B5EF4-FFF2-40B4-BE49-F238E27FC236}">
                <a16:creationId xmlns:a16="http://schemas.microsoft.com/office/drawing/2014/main" id="{9EAF43D9-2D18-380B-551B-7042C177E882}"/>
              </a:ext>
            </a:extLst>
          </p:cNvPr>
          <p:cNvSpPr txBox="1"/>
          <p:nvPr/>
        </p:nvSpPr>
        <p:spPr>
          <a:xfrm>
            <a:off x="1273614" y="659610"/>
            <a:ext cx="5468483" cy="6647974"/>
          </a:xfrm>
          <a:prstGeom prst="rect">
            <a:avLst/>
          </a:prstGeom>
          <a:noFill/>
        </p:spPr>
        <p:txBody>
          <a:bodyPr wrap="square" rtlCol="0">
            <a:spAutoFit/>
          </a:bodyPr>
          <a:lstStyle/>
          <a:p>
            <a:endParaRPr lang="en-GB" sz="2400" kern="0" dirty="0">
              <a:solidFill>
                <a:schemeClr val="bg1"/>
              </a:solidFill>
              <a:latin typeface="Calibri" panose="020F0502020204030204" pitchFamily="34" charset="0"/>
              <a:ea typeface="Times New Roman" panose="02020603050405020304" pitchFamily="18" charset="0"/>
            </a:endParaRPr>
          </a:p>
          <a:p>
            <a:r>
              <a:rPr lang="en-GB" sz="2400" kern="0" dirty="0">
                <a:latin typeface="Calibri" panose="020F0502020204030204" pitchFamily="34" charset="0"/>
                <a:ea typeface="Times New Roman" panose="02020603050405020304" pitchFamily="18" charset="0"/>
              </a:rPr>
              <a:t>In what ways was Terri vulnerable to Modern Slavery?</a:t>
            </a:r>
          </a:p>
          <a:p>
            <a:r>
              <a:rPr lang="en-GB" sz="2400" kern="0" dirty="0">
                <a:latin typeface="Calibri" panose="020F0502020204030204" pitchFamily="34" charset="0"/>
                <a:ea typeface="Times New Roman" panose="02020603050405020304" pitchFamily="18" charset="0"/>
              </a:rPr>
              <a:t>  </a:t>
            </a:r>
          </a:p>
          <a:p>
            <a:r>
              <a:rPr lang="en-GB" kern="0" dirty="0">
                <a:latin typeface="Calibri" panose="020F0502020204030204" pitchFamily="34" charset="0"/>
                <a:ea typeface="Times New Roman" panose="02020603050405020304" pitchFamily="18" charset="0"/>
              </a:rPr>
              <a:t>Bad marriage – desire to escape</a:t>
            </a:r>
            <a:br>
              <a:rPr lang="en-GB" kern="0" dirty="0">
                <a:latin typeface="Calibri" panose="020F0502020204030204" pitchFamily="34" charset="0"/>
                <a:ea typeface="Times New Roman" panose="02020603050405020304" pitchFamily="18" charset="0"/>
              </a:rPr>
            </a:br>
            <a:r>
              <a:rPr lang="en-GB" kern="0" dirty="0">
                <a:latin typeface="Calibri" panose="020F0502020204030204" pitchFamily="34" charset="0"/>
                <a:ea typeface="Times New Roman" panose="02020603050405020304" pitchFamily="18" charset="0"/>
              </a:rPr>
              <a:t>Not aware of rights</a:t>
            </a:r>
            <a:br>
              <a:rPr lang="en-GB" kern="0" dirty="0">
                <a:latin typeface="Calibri" panose="020F0502020204030204" pitchFamily="34" charset="0"/>
                <a:ea typeface="Times New Roman" panose="02020603050405020304" pitchFamily="18" charset="0"/>
              </a:rPr>
            </a:br>
            <a:r>
              <a:rPr lang="en-GB" kern="0" dirty="0">
                <a:latin typeface="Calibri" panose="020F0502020204030204" pitchFamily="34" charset="0"/>
                <a:ea typeface="Times New Roman" panose="02020603050405020304" pitchFamily="18" charset="0"/>
              </a:rPr>
              <a:t>Dependents</a:t>
            </a:r>
            <a:br>
              <a:rPr lang="en-GB" kern="0" dirty="0">
                <a:latin typeface="Calibri" panose="020F0502020204030204" pitchFamily="34" charset="0"/>
                <a:ea typeface="Times New Roman" panose="02020603050405020304" pitchFamily="18" charset="0"/>
              </a:rPr>
            </a:br>
            <a:r>
              <a:rPr lang="en-GB" kern="0" dirty="0">
                <a:latin typeface="Calibri" panose="020F0502020204030204" pitchFamily="34" charset="0"/>
                <a:ea typeface="Times New Roman" panose="02020603050405020304" pitchFamily="18" charset="0"/>
              </a:rPr>
              <a:t>Poor economic status</a:t>
            </a:r>
          </a:p>
          <a:p>
            <a:endParaRPr lang="en-GB" sz="2400" kern="0" dirty="0">
              <a:latin typeface="Calibri" panose="020F0502020204030204" pitchFamily="34" charset="0"/>
              <a:ea typeface="Times New Roman" panose="02020603050405020304" pitchFamily="18" charset="0"/>
            </a:endParaRPr>
          </a:p>
          <a:p>
            <a:endParaRPr lang="en-GB" sz="2400" kern="0" dirty="0">
              <a:latin typeface="Calibri" panose="020F0502020204030204" pitchFamily="34" charset="0"/>
              <a:ea typeface="Times New Roman" panose="02020603050405020304" pitchFamily="18" charset="0"/>
            </a:endParaRPr>
          </a:p>
          <a:p>
            <a:r>
              <a:rPr lang="en-GB" sz="2400" kern="0" dirty="0">
                <a:latin typeface="Calibri" panose="020F0502020204030204" pitchFamily="34" charset="0"/>
                <a:ea typeface="Times New Roman" panose="02020603050405020304" pitchFamily="18" charset="0"/>
              </a:rPr>
              <a:t>What are the control indicators?</a:t>
            </a:r>
            <a:br>
              <a:rPr lang="en-GB" sz="2400" kern="0" dirty="0">
                <a:latin typeface="Calibri" panose="020F0502020204030204" pitchFamily="34" charset="0"/>
                <a:ea typeface="Times New Roman" panose="02020603050405020304" pitchFamily="18" charset="0"/>
              </a:rPr>
            </a:br>
            <a:r>
              <a:rPr lang="en-GB" kern="0" dirty="0">
                <a:latin typeface="Calibri" panose="020F0502020204030204" pitchFamily="34" charset="0"/>
                <a:ea typeface="Times New Roman" panose="02020603050405020304" pitchFamily="18" charset="0"/>
              </a:rPr>
              <a:t>False promises</a:t>
            </a:r>
            <a:br>
              <a:rPr lang="en-GB" kern="0" dirty="0">
                <a:latin typeface="Calibri" panose="020F0502020204030204" pitchFamily="34" charset="0"/>
                <a:ea typeface="Times New Roman" panose="02020603050405020304" pitchFamily="18" charset="0"/>
              </a:rPr>
            </a:br>
            <a:r>
              <a:rPr lang="en-GB" kern="0" dirty="0">
                <a:latin typeface="Calibri" panose="020F0502020204030204" pitchFamily="34" charset="0"/>
                <a:ea typeface="Times New Roman" panose="02020603050405020304" pitchFamily="18" charset="0"/>
              </a:rPr>
              <a:t>Debt bondage</a:t>
            </a:r>
            <a:br>
              <a:rPr lang="en-GB" kern="0" dirty="0">
                <a:latin typeface="Calibri" panose="020F0502020204030204" pitchFamily="34" charset="0"/>
                <a:ea typeface="Times New Roman" panose="02020603050405020304" pitchFamily="18" charset="0"/>
              </a:rPr>
            </a:br>
            <a:r>
              <a:rPr lang="en-GB" kern="0" dirty="0">
                <a:latin typeface="Calibri" panose="020F0502020204030204" pitchFamily="34" charset="0"/>
                <a:ea typeface="Times New Roman" panose="02020603050405020304" pitchFamily="18" charset="0"/>
              </a:rPr>
              <a:t>Threats to stop work and cancel visa</a:t>
            </a:r>
          </a:p>
          <a:p>
            <a:r>
              <a:rPr lang="en-GB" kern="0" dirty="0">
                <a:latin typeface="Calibri" panose="020F0502020204030204" pitchFamily="34" charset="0"/>
                <a:ea typeface="Times New Roman" panose="02020603050405020304" pitchFamily="18" charset="0"/>
              </a:rPr>
              <a:t>Threats of violence</a:t>
            </a:r>
          </a:p>
          <a:p>
            <a:r>
              <a:rPr lang="en-GB" kern="0" dirty="0">
                <a:latin typeface="Calibri" panose="020F0502020204030204" pitchFamily="34" charset="0"/>
                <a:ea typeface="Times New Roman" panose="02020603050405020304" pitchFamily="18" charset="0"/>
              </a:rPr>
              <a:t>Threats if you complain/report</a:t>
            </a:r>
          </a:p>
          <a:p>
            <a:r>
              <a:rPr lang="en-GB" kern="0" dirty="0">
                <a:latin typeface="Calibri" panose="020F0502020204030204" pitchFamily="34" charset="0"/>
                <a:ea typeface="Times New Roman" panose="02020603050405020304" pitchFamily="18" charset="0"/>
              </a:rPr>
              <a:t>Working unreasonable hours</a:t>
            </a:r>
          </a:p>
          <a:p>
            <a:r>
              <a:rPr lang="en-GB" kern="0" dirty="0">
                <a:latin typeface="Calibri" panose="020F0502020204030204" pitchFamily="34" charset="0"/>
                <a:ea typeface="Times New Roman" panose="02020603050405020304" pitchFamily="18" charset="0"/>
              </a:rPr>
              <a:t>Poor working conditions</a:t>
            </a:r>
          </a:p>
          <a:p>
            <a:r>
              <a:rPr lang="en-GB" kern="0" dirty="0">
                <a:latin typeface="Calibri" panose="020F0502020204030204" pitchFamily="34" charset="0"/>
                <a:ea typeface="Times New Roman" panose="02020603050405020304" pitchFamily="18" charset="0"/>
              </a:rPr>
              <a:t>Unrealistic expectations</a:t>
            </a:r>
          </a:p>
          <a:p>
            <a:endParaRPr lang="en-GB" kern="0" dirty="0">
              <a:solidFill>
                <a:schemeClr val="bg1"/>
              </a:solidFill>
              <a:latin typeface="Calibri" panose="020F0502020204030204" pitchFamily="34" charset="0"/>
            </a:endParaRPr>
          </a:p>
          <a:p>
            <a:endParaRPr lang="en-GB" sz="2400" dirty="0">
              <a:solidFill>
                <a:schemeClr val="bg1"/>
              </a:solidFill>
            </a:endParaRPr>
          </a:p>
        </p:txBody>
      </p:sp>
      <p:pic>
        <p:nvPicPr>
          <p:cNvPr id="3" name="Picture 2">
            <a:extLst>
              <a:ext uri="{FF2B5EF4-FFF2-40B4-BE49-F238E27FC236}">
                <a16:creationId xmlns:a16="http://schemas.microsoft.com/office/drawing/2014/main" id="{B2DF3766-B6DD-B965-0D41-FDED66B054D6}"/>
              </a:ext>
            </a:extLst>
          </p:cNvPr>
          <p:cNvPicPr>
            <a:picLocks noChangeAspect="1"/>
          </p:cNvPicPr>
          <p:nvPr/>
        </p:nvPicPr>
        <p:blipFill rotWithShape="1">
          <a:blip r:embed="rId5"/>
          <a:srcRect l="65244" t="17295" r="4357" b="29453"/>
          <a:stretch/>
        </p:blipFill>
        <p:spPr>
          <a:xfrm>
            <a:off x="10878766" y="5548036"/>
            <a:ext cx="1070043" cy="1027804"/>
          </a:xfrm>
          <a:prstGeom prst="rect">
            <a:avLst/>
          </a:prstGeom>
        </p:spPr>
      </p:pic>
    </p:spTree>
    <p:extLst>
      <p:ext uri="{BB962C8B-B14F-4D97-AF65-F5344CB8AC3E}">
        <p14:creationId xmlns:p14="http://schemas.microsoft.com/office/powerpoint/2010/main" val="384041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fade">
                                      <p:cBhvr>
                                        <p:cTn id="12" dur="5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animEffect transition="in" filter="fade">
                                      <p:cBhvr>
                                        <p:cTn id="17" dur="500"/>
                                        <p:tgtEl>
                                          <p:spTgt spid="1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animEffect transition="in" filter="fade">
                                      <p:cBhvr>
                                        <p:cTn id="25" dur="500"/>
                                        <p:tgtEl>
                                          <p:spTgt spid="12">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xEl>
                                              <p:pRg st="8" end="8"/>
                                            </p:txEl>
                                          </p:spTgt>
                                        </p:tgtEl>
                                        <p:attrNameLst>
                                          <p:attrName>style.visibility</p:attrName>
                                        </p:attrNameLst>
                                      </p:cBhvr>
                                      <p:to>
                                        <p:strVal val="visible"/>
                                      </p:to>
                                    </p:set>
                                    <p:animEffect transition="in" filter="fade">
                                      <p:cBhvr>
                                        <p:cTn id="28" dur="500"/>
                                        <p:tgtEl>
                                          <p:spTgt spid="12">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xEl>
                                              <p:pRg st="9" end="9"/>
                                            </p:txEl>
                                          </p:spTgt>
                                        </p:tgtEl>
                                        <p:attrNameLst>
                                          <p:attrName>style.visibility</p:attrName>
                                        </p:attrNameLst>
                                      </p:cBhvr>
                                      <p:to>
                                        <p:strVal val="visible"/>
                                      </p:to>
                                    </p:set>
                                    <p:animEffect transition="in" filter="fade">
                                      <p:cBhvr>
                                        <p:cTn id="31" dur="500"/>
                                        <p:tgtEl>
                                          <p:spTgt spid="12">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xEl>
                                              <p:pRg st="10" end="10"/>
                                            </p:txEl>
                                          </p:spTgt>
                                        </p:tgtEl>
                                        <p:attrNameLst>
                                          <p:attrName>style.visibility</p:attrName>
                                        </p:attrNameLst>
                                      </p:cBhvr>
                                      <p:to>
                                        <p:strVal val="visible"/>
                                      </p:to>
                                    </p:set>
                                    <p:animEffect transition="in" filter="fade">
                                      <p:cBhvr>
                                        <p:cTn id="34" dur="500"/>
                                        <p:tgtEl>
                                          <p:spTgt spid="12">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xEl>
                                              <p:pRg st="11" end="11"/>
                                            </p:txEl>
                                          </p:spTgt>
                                        </p:tgtEl>
                                        <p:attrNameLst>
                                          <p:attrName>style.visibility</p:attrName>
                                        </p:attrNameLst>
                                      </p:cBhvr>
                                      <p:to>
                                        <p:strVal val="visible"/>
                                      </p:to>
                                    </p:set>
                                    <p:animEffect transition="in" filter="fade">
                                      <p:cBhvr>
                                        <p:cTn id="37" dur="500"/>
                                        <p:tgtEl>
                                          <p:spTgt spid="1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BDEF76-A3F1-CB38-2A86-989D8563387D}"/>
              </a:ext>
            </a:extLst>
          </p:cNvPr>
          <p:cNvSpPr/>
          <p:nvPr/>
        </p:nvSpPr>
        <p:spPr>
          <a:xfrm>
            <a:off x="-1" y="0"/>
            <a:ext cx="12192001"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6D3F2B13-84EF-1567-9BF6-84B1DB988C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59" y="-80002"/>
            <a:ext cx="1768114" cy="831153"/>
          </a:xfrm>
          <a:prstGeom prst="rect">
            <a:avLst/>
          </a:prstGeom>
        </p:spPr>
      </p:pic>
      <p:pic>
        <p:nvPicPr>
          <p:cNvPr id="2" name="Picture 1" descr="A person holding a paper&#10;&#10;Description automatically generated">
            <a:extLst>
              <a:ext uri="{FF2B5EF4-FFF2-40B4-BE49-F238E27FC236}">
                <a16:creationId xmlns:a16="http://schemas.microsoft.com/office/drawing/2014/main" id="{A1EA98DF-6EB5-A172-923A-6F8FC7EC2B4E}"/>
              </a:ext>
            </a:extLst>
          </p:cNvPr>
          <p:cNvPicPr>
            <a:picLocks noChangeAspect="1"/>
          </p:cNvPicPr>
          <p:nvPr/>
        </p:nvPicPr>
        <p:blipFill rotWithShape="1">
          <a:blip r:embed="rId4">
            <a:extLst>
              <a:ext uri="{28A0092B-C50C-407E-A947-70E740481C1C}">
                <a14:useLocalDpi xmlns:a14="http://schemas.microsoft.com/office/drawing/2010/main" val="0"/>
              </a:ext>
            </a:extLst>
          </a:blip>
          <a:srcRect r="41392"/>
          <a:stretch/>
        </p:blipFill>
        <p:spPr>
          <a:xfrm>
            <a:off x="8749075" y="1943100"/>
            <a:ext cx="2664712" cy="2596674"/>
          </a:xfrm>
          <a:prstGeom prst="rect">
            <a:avLst/>
          </a:prstGeom>
        </p:spPr>
      </p:pic>
      <p:sp>
        <p:nvSpPr>
          <p:cNvPr id="8" name="TextBox 7">
            <a:extLst>
              <a:ext uri="{FF2B5EF4-FFF2-40B4-BE49-F238E27FC236}">
                <a16:creationId xmlns:a16="http://schemas.microsoft.com/office/drawing/2014/main" id="{302FD0DA-E766-1487-C232-27474D7FB0CD}"/>
              </a:ext>
            </a:extLst>
          </p:cNvPr>
          <p:cNvSpPr txBox="1"/>
          <p:nvPr/>
        </p:nvSpPr>
        <p:spPr>
          <a:xfrm>
            <a:off x="7800975" y="104741"/>
            <a:ext cx="3993881" cy="523220"/>
          </a:xfrm>
          <a:prstGeom prst="rect">
            <a:avLst/>
          </a:prstGeom>
          <a:noFill/>
        </p:spPr>
        <p:txBody>
          <a:bodyPr wrap="square" rtlCol="0">
            <a:spAutoFit/>
          </a:bodyPr>
          <a:lstStyle/>
          <a:p>
            <a:pPr algn="r"/>
            <a:r>
              <a:rPr lang="en-GB" sz="2800" dirty="0"/>
              <a:t>Methods of Recruitment</a:t>
            </a:r>
          </a:p>
        </p:txBody>
      </p:sp>
      <p:pic>
        <p:nvPicPr>
          <p:cNvPr id="7" name="Picture 6">
            <a:extLst>
              <a:ext uri="{FF2B5EF4-FFF2-40B4-BE49-F238E27FC236}">
                <a16:creationId xmlns:a16="http://schemas.microsoft.com/office/drawing/2014/main" id="{67CBAEB7-A598-7EC6-5EB1-900D375D2627}"/>
              </a:ext>
            </a:extLst>
          </p:cNvPr>
          <p:cNvPicPr>
            <a:picLocks noChangeAspect="1"/>
          </p:cNvPicPr>
          <p:nvPr/>
        </p:nvPicPr>
        <p:blipFill rotWithShape="1">
          <a:blip r:embed="rId5"/>
          <a:srcRect l="65244" t="17295" r="4357" b="29453"/>
          <a:stretch/>
        </p:blipFill>
        <p:spPr>
          <a:xfrm>
            <a:off x="10878766" y="5548036"/>
            <a:ext cx="1070043" cy="1027804"/>
          </a:xfrm>
          <a:prstGeom prst="rect">
            <a:avLst/>
          </a:prstGeom>
        </p:spPr>
      </p:pic>
      <p:graphicFrame>
        <p:nvGraphicFramePr>
          <p:cNvPr id="10" name="TextBox 3">
            <a:extLst>
              <a:ext uri="{FF2B5EF4-FFF2-40B4-BE49-F238E27FC236}">
                <a16:creationId xmlns:a16="http://schemas.microsoft.com/office/drawing/2014/main" id="{45786F05-04B8-6EC2-F4F5-DFDD906635D4}"/>
              </a:ext>
            </a:extLst>
          </p:cNvPr>
          <p:cNvGraphicFramePr/>
          <p:nvPr/>
        </p:nvGraphicFramePr>
        <p:xfrm>
          <a:off x="195892" y="1350570"/>
          <a:ext cx="8230947" cy="34163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254076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C8E7CF-3DAA-D26F-EEE0-D625E4CE25EC}"/>
              </a:ext>
            </a:extLst>
          </p:cNvPr>
          <p:cNvSpPr txBox="1"/>
          <p:nvPr/>
        </p:nvSpPr>
        <p:spPr>
          <a:xfrm>
            <a:off x="243191" y="831153"/>
            <a:ext cx="6692146" cy="6217087"/>
          </a:xfrm>
          <a:prstGeom prst="rect">
            <a:avLst/>
          </a:prstGeom>
          <a:noFill/>
        </p:spPr>
        <p:txBody>
          <a:bodyPr wrap="square" rtlCol="0">
            <a:spAutoFit/>
          </a:bodyPr>
          <a:lstStyle/>
          <a:p>
            <a:pPr marL="285750" indent="-285750">
              <a:buFont typeface="Arial" panose="020B0604020202020204" pitchFamily="34" charset="0"/>
              <a:buChar char="•"/>
            </a:pPr>
            <a:r>
              <a:rPr lang="en-GB" b="1" dirty="0"/>
              <a:t>Financial </a:t>
            </a:r>
          </a:p>
          <a:p>
            <a:r>
              <a:rPr lang="en-GB" dirty="0"/>
              <a:t>	Withholding of wages,</a:t>
            </a:r>
          </a:p>
          <a:p>
            <a:r>
              <a:rPr lang="en-GB" dirty="0"/>
              <a:t>	Debt bondage </a:t>
            </a:r>
          </a:p>
          <a:p>
            <a:r>
              <a:rPr lang="en-GB" dirty="0"/>
              <a:t>	Excessive fees for breaking contract</a:t>
            </a:r>
            <a:br>
              <a:rPr lang="en-GB" dirty="0"/>
            </a:br>
            <a:endParaRPr lang="en-GB" dirty="0"/>
          </a:p>
          <a:p>
            <a:pPr marL="285750" indent="-285750">
              <a:buFont typeface="Arial" panose="020B0604020202020204" pitchFamily="34" charset="0"/>
              <a:buChar char="•"/>
            </a:pPr>
            <a:r>
              <a:rPr lang="en-GB" b="1" dirty="0"/>
              <a:t>Accommodation and  hours</a:t>
            </a:r>
          </a:p>
          <a:p>
            <a:r>
              <a:rPr lang="en-GB" b="1" dirty="0"/>
              <a:t>	</a:t>
            </a:r>
            <a:r>
              <a:rPr lang="en-GB" dirty="0"/>
              <a:t>Made to work excessive hours and without days off</a:t>
            </a:r>
          </a:p>
          <a:p>
            <a:pPr lvl="1"/>
            <a:r>
              <a:rPr lang="en-GB" b="1" dirty="0"/>
              <a:t>	L</a:t>
            </a:r>
            <a:r>
              <a:rPr lang="en-GB" dirty="0"/>
              <a:t>iving conditions often poor and overcrowded</a:t>
            </a:r>
          </a:p>
          <a:p>
            <a:endParaRPr lang="en-GB" b="1" dirty="0"/>
          </a:p>
          <a:p>
            <a:pPr marL="285750" indent="-285750">
              <a:buFont typeface="Arial" panose="020B0604020202020204" pitchFamily="34" charset="0"/>
              <a:buChar char="•"/>
            </a:pPr>
            <a:r>
              <a:rPr lang="en-GB" b="1" dirty="0"/>
              <a:t>Confinement or restricted movement </a:t>
            </a:r>
            <a:br>
              <a:rPr lang="en-GB" dirty="0"/>
            </a:br>
            <a:r>
              <a:rPr lang="en-GB" dirty="0"/>
              <a:t>	Transport arranged by exploiter – also charged and 	deducted </a:t>
            </a:r>
            <a:br>
              <a:rPr lang="en-GB" dirty="0"/>
            </a:br>
            <a:r>
              <a:rPr lang="en-GB" dirty="0"/>
              <a:t>	Sometimes prevented from going to places of worship or 	medical appts</a:t>
            </a:r>
          </a:p>
          <a:p>
            <a:endParaRPr lang="en-GB" dirty="0"/>
          </a:p>
          <a:p>
            <a:pPr marL="285750" indent="-285750">
              <a:buFont typeface="Arial" panose="020B0604020202020204" pitchFamily="34" charset="0"/>
              <a:buChar char="•"/>
            </a:pPr>
            <a:r>
              <a:rPr lang="en-GB" b="1" dirty="0"/>
              <a:t>Threats </a:t>
            </a:r>
          </a:p>
          <a:p>
            <a:r>
              <a:rPr lang="en-GB" dirty="0"/>
              <a:t>	to revoke certificates of sponsorship,</a:t>
            </a:r>
          </a:p>
          <a:p>
            <a:r>
              <a:rPr lang="en-GB" dirty="0"/>
              <a:t>	to be deported, </a:t>
            </a:r>
          </a:p>
          <a:p>
            <a:r>
              <a:rPr lang="en-GB" dirty="0"/>
              <a:t>	to be reported to the police or DBS or to family members</a:t>
            </a:r>
            <a:br>
              <a:rPr lang="en-GB" dirty="0"/>
            </a:br>
            <a:r>
              <a:rPr lang="en-GB" dirty="0"/>
              <a:t>	Physically or verbally abused if they complain</a:t>
            </a:r>
          </a:p>
          <a:p>
            <a:endParaRPr lang="en-GB" dirty="0">
              <a:solidFill>
                <a:schemeClr val="bg1"/>
              </a:solidFill>
            </a:endParaRPr>
          </a:p>
          <a:p>
            <a:endParaRPr lang="en-GB" sz="2000" dirty="0">
              <a:solidFill>
                <a:schemeClr val="bg1"/>
              </a:solidFill>
            </a:endParaRPr>
          </a:p>
        </p:txBody>
      </p:sp>
      <p:sp>
        <p:nvSpPr>
          <p:cNvPr id="6" name="Rectangle 5">
            <a:extLst>
              <a:ext uri="{FF2B5EF4-FFF2-40B4-BE49-F238E27FC236}">
                <a16:creationId xmlns:a16="http://schemas.microsoft.com/office/drawing/2014/main" id="{2B50A399-C2F7-C240-7FF9-A02668A9DAE0}"/>
              </a:ext>
            </a:extLst>
          </p:cNvPr>
          <p:cNvSpPr/>
          <p:nvPr/>
        </p:nvSpPr>
        <p:spPr>
          <a:xfrm>
            <a:off x="-1" y="0"/>
            <a:ext cx="12192001"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drawing&#10;&#10;Description automatically generated">
            <a:extLst>
              <a:ext uri="{FF2B5EF4-FFF2-40B4-BE49-F238E27FC236}">
                <a16:creationId xmlns:a16="http://schemas.microsoft.com/office/drawing/2014/main" id="{36606F9C-2EE4-98E3-7835-1C151FD94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59" y="-80002"/>
            <a:ext cx="1768114" cy="831153"/>
          </a:xfrm>
          <a:prstGeom prst="rect">
            <a:avLst/>
          </a:prstGeom>
        </p:spPr>
      </p:pic>
      <p:pic>
        <p:nvPicPr>
          <p:cNvPr id="2" name="Picture 1" descr="A person and person talking to each other&#10;&#10;Description automatically generated">
            <a:extLst>
              <a:ext uri="{FF2B5EF4-FFF2-40B4-BE49-F238E27FC236}">
                <a16:creationId xmlns:a16="http://schemas.microsoft.com/office/drawing/2014/main" id="{DF0C4EBB-F206-2370-1EDA-E00685787225}"/>
              </a:ext>
            </a:extLst>
          </p:cNvPr>
          <p:cNvPicPr>
            <a:picLocks noChangeAspect="1"/>
          </p:cNvPicPr>
          <p:nvPr/>
        </p:nvPicPr>
        <p:blipFill rotWithShape="1">
          <a:blip r:embed="rId4">
            <a:extLst>
              <a:ext uri="{28A0092B-C50C-407E-A947-70E740481C1C}">
                <a14:useLocalDpi xmlns:a14="http://schemas.microsoft.com/office/drawing/2010/main" val="0"/>
              </a:ext>
            </a:extLst>
          </a:blip>
          <a:srcRect l="15349" t="8046" r="20648"/>
          <a:stretch/>
        </p:blipFill>
        <p:spPr>
          <a:xfrm>
            <a:off x="8500567" y="959268"/>
            <a:ext cx="2913220" cy="2386215"/>
          </a:xfrm>
          <a:prstGeom prst="rect">
            <a:avLst/>
          </a:prstGeom>
        </p:spPr>
      </p:pic>
      <p:sp>
        <p:nvSpPr>
          <p:cNvPr id="3" name="TextBox 2">
            <a:extLst>
              <a:ext uri="{FF2B5EF4-FFF2-40B4-BE49-F238E27FC236}">
                <a16:creationId xmlns:a16="http://schemas.microsoft.com/office/drawing/2014/main" id="{889E7727-8763-6C20-EC63-AD1D52A2E133}"/>
              </a:ext>
            </a:extLst>
          </p:cNvPr>
          <p:cNvSpPr txBox="1"/>
          <p:nvPr/>
        </p:nvSpPr>
        <p:spPr>
          <a:xfrm>
            <a:off x="6645514" y="3428079"/>
            <a:ext cx="4097267" cy="3139321"/>
          </a:xfrm>
          <a:prstGeom prst="rect">
            <a:avLst/>
          </a:prstGeom>
          <a:noFill/>
        </p:spPr>
        <p:txBody>
          <a:bodyPr wrap="square" rtlCol="0">
            <a:spAutoFit/>
          </a:bodyPr>
          <a:lstStyle/>
          <a:p>
            <a:pPr marL="285750" indent="-285750">
              <a:buFont typeface="Arial" panose="020B0604020202020204" pitchFamily="34" charset="0"/>
              <a:buChar char="•"/>
            </a:pPr>
            <a:r>
              <a:rPr lang="en-GB" b="1" dirty="0"/>
              <a:t>Monitoring </a:t>
            </a:r>
          </a:p>
          <a:p>
            <a:pPr lvl="1"/>
            <a:r>
              <a:rPr lang="en-GB" dirty="0"/>
              <a:t>	Via CCTV or GPS  - or phone 	calls or text messages</a:t>
            </a:r>
          </a:p>
          <a:p>
            <a:r>
              <a:rPr lang="en-GB" dirty="0"/>
              <a:t>	Important documents withheld 	or destroyed</a:t>
            </a:r>
            <a:br>
              <a:rPr lang="en-GB" dirty="0"/>
            </a:br>
            <a:endParaRPr lang="en-GB" dirty="0"/>
          </a:p>
          <a:p>
            <a:pPr marL="285750" indent="-285750">
              <a:buFont typeface="Arial" panose="020B0604020202020204" pitchFamily="34" charset="0"/>
              <a:buChar char="•"/>
            </a:pPr>
            <a:r>
              <a:rPr lang="en-GB" b="1" dirty="0"/>
              <a:t>Isolation</a:t>
            </a:r>
            <a:r>
              <a:rPr lang="en-GB" dirty="0"/>
              <a:t> </a:t>
            </a:r>
            <a:br>
              <a:rPr lang="en-GB" dirty="0"/>
            </a:br>
            <a:r>
              <a:rPr lang="en-GB" dirty="0"/>
              <a:t>	 Prevented from communicating 	 with colleagues, friends or 	 	 family</a:t>
            </a:r>
          </a:p>
          <a:p>
            <a:endParaRPr lang="en-GB" dirty="0"/>
          </a:p>
        </p:txBody>
      </p:sp>
      <p:sp>
        <p:nvSpPr>
          <p:cNvPr id="10" name="TextBox 9">
            <a:extLst>
              <a:ext uri="{FF2B5EF4-FFF2-40B4-BE49-F238E27FC236}">
                <a16:creationId xmlns:a16="http://schemas.microsoft.com/office/drawing/2014/main" id="{274DA942-2DF6-4EF1-B5C6-6426379DEEFD}"/>
              </a:ext>
            </a:extLst>
          </p:cNvPr>
          <p:cNvSpPr txBox="1"/>
          <p:nvPr/>
        </p:nvSpPr>
        <p:spPr>
          <a:xfrm>
            <a:off x="7924718" y="79874"/>
            <a:ext cx="3828782" cy="523220"/>
          </a:xfrm>
          <a:prstGeom prst="rect">
            <a:avLst/>
          </a:prstGeom>
          <a:noFill/>
        </p:spPr>
        <p:txBody>
          <a:bodyPr wrap="square" rtlCol="0">
            <a:spAutoFit/>
          </a:bodyPr>
          <a:lstStyle/>
          <a:p>
            <a:pPr algn="r"/>
            <a:r>
              <a:rPr lang="en-GB" sz="2800" b="1" dirty="0"/>
              <a:t>Methods of Control</a:t>
            </a:r>
          </a:p>
        </p:txBody>
      </p:sp>
      <p:pic>
        <p:nvPicPr>
          <p:cNvPr id="5" name="Picture 4">
            <a:extLst>
              <a:ext uri="{FF2B5EF4-FFF2-40B4-BE49-F238E27FC236}">
                <a16:creationId xmlns:a16="http://schemas.microsoft.com/office/drawing/2014/main" id="{90123162-7551-947A-6EC2-031CF14561BE}"/>
              </a:ext>
            </a:extLst>
          </p:cNvPr>
          <p:cNvPicPr>
            <a:picLocks noChangeAspect="1"/>
          </p:cNvPicPr>
          <p:nvPr/>
        </p:nvPicPr>
        <p:blipFill rotWithShape="1">
          <a:blip r:embed="rId5"/>
          <a:srcRect l="65244" t="17295" r="4357" b="29453"/>
          <a:stretch/>
        </p:blipFill>
        <p:spPr>
          <a:xfrm>
            <a:off x="10878766" y="5548036"/>
            <a:ext cx="1070043" cy="1027804"/>
          </a:xfrm>
          <a:prstGeom prst="rect">
            <a:avLst/>
          </a:prstGeom>
        </p:spPr>
      </p:pic>
    </p:spTree>
    <p:extLst>
      <p:ext uri="{BB962C8B-B14F-4D97-AF65-F5344CB8AC3E}">
        <p14:creationId xmlns:p14="http://schemas.microsoft.com/office/powerpoint/2010/main" val="4752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fade">
                                      <p:cBhvr>
                                        <p:cTn id="37" dur="500"/>
                                        <p:tgtEl>
                                          <p:spTgt spid="4">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11" end="11"/>
                                            </p:txEl>
                                          </p:spTgt>
                                        </p:tgtEl>
                                        <p:attrNameLst>
                                          <p:attrName>style.visibility</p:attrName>
                                        </p:attrNameLst>
                                      </p:cBhvr>
                                      <p:to>
                                        <p:strVal val="visible"/>
                                      </p:to>
                                    </p:set>
                                    <p:animEffect transition="in" filter="fade">
                                      <p:cBhvr>
                                        <p:cTn id="40" dur="500"/>
                                        <p:tgtEl>
                                          <p:spTgt spid="4">
                                            <p:txEl>
                                              <p:pRg st="11" end="1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animEffect transition="in" filter="fade">
                                      <p:cBhvr>
                                        <p:cTn id="43" dur="500"/>
                                        <p:tgtEl>
                                          <p:spTgt spid="4">
                                            <p:txEl>
                                              <p:pRg st="12" end="1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
                                            <p:txEl>
                                              <p:pRg st="13" end="13"/>
                                            </p:txEl>
                                          </p:spTgt>
                                        </p:tgtEl>
                                        <p:attrNameLst>
                                          <p:attrName>style.visibility</p:attrName>
                                        </p:attrNameLst>
                                      </p:cBhvr>
                                      <p:to>
                                        <p:strVal val="visible"/>
                                      </p:to>
                                    </p:set>
                                    <p:animEffect transition="in" filter="fade">
                                      <p:cBhvr>
                                        <p:cTn id="46" dur="500"/>
                                        <p:tgtEl>
                                          <p:spTgt spid="4">
                                            <p:txEl>
                                              <p:pRg st="13" end="1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fade">
                                      <p:cBhvr>
                                        <p:cTn id="51" dur="500"/>
                                        <p:tgtEl>
                                          <p:spTgt spid="3">
                                            <p:txEl>
                                              <p:pRg st="0" end="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1" end="1"/>
                                            </p:txEl>
                                          </p:spTgt>
                                        </p:tgtEl>
                                        <p:attrNameLst>
                                          <p:attrName>style.visibility</p:attrName>
                                        </p:attrNameLst>
                                      </p:cBhvr>
                                      <p:to>
                                        <p:strVal val="visible"/>
                                      </p:to>
                                    </p:set>
                                    <p:animEffect transition="in" filter="fade">
                                      <p:cBhvr>
                                        <p:cTn id="54" dur="500"/>
                                        <p:tgtEl>
                                          <p:spTgt spid="3">
                                            <p:txEl>
                                              <p:pRg st="1" end="1"/>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animEffect transition="in" filter="fade">
                                      <p:cBhvr>
                                        <p:cTn id="57" dur="500"/>
                                        <p:tgtEl>
                                          <p:spTgt spid="3">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3" end="3"/>
                                            </p:txEl>
                                          </p:spTgt>
                                        </p:tgtEl>
                                        <p:attrNameLst>
                                          <p:attrName>style.visibility</p:attrName>
                                        </p:attrNameLst>
                                      </p:cBhvr>
                                      <p:to>
                                        <p:strVal val="visible"/>
                                      </p:to>
                                    </p:set>
                                    <p:animEffect transition="in" filter="fade">
                                      <p:cBhvr>
                                        <p:cTn id="6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2E804-B0F6-8B3B-B7D0-D95876609D26}"/>
              </a:ext>
            </a:extLst>
          </p:cNvPr>
          <p:cNvSpPr/>
          <p:nvPr/>
        </p:nvSpPr>
        <p:spPr>
          <a:xfrm>
            <a:off x="0" y="9712"/>
            <a:ext cx="12192001" cy="12686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Scams</a:t>
            </a:r>
          </a:p>
        </p:txBody>
      </p:sp>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549"/>
            <a:ext cx="2235536" cy="1050878"/>
          </a:xfrm>
          <a:prstGeom prst="rect">
            <a:avLst/>
          </a:prstGeom>
        </p:spPr>
      </p:pic>
      <p:pic>
        <p:nvPicPr>
          <p:cNvPr id="8" name="Picture 7">
            <a:extLst>
              <a:ext uri="{FF2B5EF4-FFF2-40B4-BE49-F238E27FC236}">
                <a16:creationId xmlns:a16="http://schemas.microsoft.com/office/drawing/2014/main" id="{81947B3F-2957-F70F-A1AB-4881F76AC8F3}"/>
              </a:ext>
            </a:extLst>
          </p:cNvPr>
          <p:cNvPicPr>
            <a:picLocks noChangeAspect="1"/>
          </p:cNvPicPr>
          <p:nvPr/>
        </p:nvPicPr>
        <p:blipFill rotWithShape="1">
          <a:blip r:embed="rId3"/>
          <a:srcRect l="65244" t="17295" r="4357" b="29453"/>
          <a:stretch/>
        </p:blipFill>
        <p:spPr>
          <a:xfrm>
            <a:off x="11025705" y="107385"/>
            <a:ext cx="992379" cy="953206"/>
          </a:xfrm>
          <a:prstGeom prst="rect">
            <a:avLst/>
          </a:prstGeom>
        </p:spPr>
      </p:pic>
      <p:sp>
        <p:nvSpPr>
          <p:cNvPr id="3" name="TextBox 2">
            <a:extLst>
              <a:ext uri="{FF2B5EF4-FFF2-40B4-BE49-F238E27FC236}">
                <a16:creationId xmlns:a16="http://schemas.microsoft.com/office/drawing/2014/main" id="{8E45F32D-A3C6-40E2-8FCA-5B467578E292}"/>
              </a:ext>
            </a:extLst>
          </p:cNvPr>
          <p:cNvSpPr txBox="1"/>
          <p:nvPr/>
        </p:nvSpPr>
        <p:spPr>
          <a:xfrm>
            <a:off x="4865518" y="6442838"/>
            <a:ext cx="6919010" cy="307777"/>
          </a:xfrm>
          <a:prstGeom prst="rect">
            <a:avLst/>
          </a:prstGeom>
          <a:noFill/>
        </p:spPr>
        <p:txBody>
          <a:bodyPr wrap="none" rtlCol="0">
            <a:spAutoFit/>
          </a:bodyPr>
          <a:lstStyle/>
          <a:p>
            <a:r>
              <a:rPr lang="en-GB" sz="1400" i="1" dirty="0"/>
              <a:t>Source : Sandwell Anti- Slavery partnership Responding to Modern Slavery in the Care sector</a:t>
            </a:r>
          </a:p>
        </p:txBody>
      </p:sp>
      <p:sp>
        <p:nvSpPr>
          <p:cNvPr id="5" name="TextBox 4">
            <a:extLst>
              <a:ext uri="{FF2B5EF4-FFF2-40B4-BE49-F238E27FC236}">
                <a16:creationId xmlns:a16="http://schemas.microsoft.com/office/drawing/2014/main" id="{2E6DA672-DF78-C2AD-82D5-D5C1A0FBAB26}"/>
              </a:ext>
            </a:extLst>
          </p:cNvPr>
          <p:cNvSpPr txBox="1"/>
          <p:nvPr/>
        </p:nvSpPr>
        <p:spPr>
          <a:xfrm>
            <a:off x="1313792" y="1481959"/>
            <a:ext cx="1828801" cy="1785104"/>
          </a:xfrm>
          <a:prstGeom prst="rect">
            <a:avLst/>
          </a:prstGeom>
          <a:solidFill>
            <a:schemeClr val="accent1">
              <a:lumMod val="75000"/>
            </a:schemeClr>
          </a:solidFill>
        </p:spPr>
        <p:txBody>
          <a:bodyPr wrap="square" rtlCol="0">
            <a:spAutoFit/>
          </a:bodyPr>
          <a:lstStyle/>
          <a:p>
            <a:pPr algn="ctr"/>
            <a:r>
              <a:rPr lang="en-GB" sz="2000" b="1" dirty="0">
                <a:solidFill>
                  <a:schemeClr val="bg1"/>
                </a:solidFill>
              </a:rPr>
              <a:t>Fee scam</a:t>
            </a:r>
          </a:p>
          <a:p>
            <a:pPr algn="ctr"/>
            <a:r>
              <a:rPr lang="en-GB" dirty="0">
                <a:solidFill>
                  <a:schemeClr val="bg1"/>
                </a:solidFill>
              </a:rPr>
              <a:t>Payment of exorbitant fees to secure a job in the UK.</a:t>
            </a:r>
          </a:p>
          <a:p>
            <a:endParaRPr lang="en-GB" dirty="0"/>
          </a:p>
        </p:txBody>
      </p:sp>
      <p:sp>
        <p:nvSpPr>
          <p:cNvPr id="6" name="TextBox 5">
            <a:extLst>
              <a:ext uri="{FF2B5EF4-FFF2-40B4-BE49-F238E27FC236}">
                <a16:creationId xmlns:a16="http://schemas.microsoft.com/office/drawing/2014/main" id="{0C4B481C-E8E8-6468-0AA2-27E9CB245E2D}"/>
              </a:ext>
            </a:extLst>
          </p:cNvPr>
          <p:cNvSpPr txBox="1"/>
          <p:nvPr/>
        </p:nvSpPr>
        <p:spPr>
          <a:xfrm>
            <a:off x="1770992" y="4114801"/>
            <a:ext cx="1828801" cy="2092881"/>
          </a:xfrm>
          <a:prstGeom prst="rect">
            <a:avLst/>
          </a:prstGeom>
          <a:solidFill>
            <a:schemeClr val="accent1">
              <a:lumMod val="75000"/>
            </a:schemeClr>
          </a:solidFill>
        </p:spPr>
        <p:txBody>
          <a:bodyPr wrap="square" rtlCol="0">
            <a:spAutoFit/>
          </a:bodyPr>
          <a:lstStyle/>
          <a:p>
            <a:pPr algn="ctr"/>
            <a:r>
              <a:rPr lang="en-GB" sz="2000" b="1" dirty="0">
                <a:solidFill>
                  <a:schemeClr val="bg1"/>
                </a:solidFill>
              </a:rPr>
              <a:t>Impersonation scam</a:t>
            </a:r>
          </a:p>
          <a:p>
            <a:pPr algn="ctr"/>
            <a:r>
              <a:rPr lang="en-GB" dirty="0">
                <a:solidFill>
                  <a:schemeClr val="bg1"/>
                </a:solidFill>
              </a:rPr>
              <a:t>Someone posing as a UK Visa and Immigration officer, asking you to pay costs</a:t>
            </a:r>
            <a:endParaRPr lang="en-GB" dirty="0"/>
          </a:p>
        </p:txBody>
      </p:sp>
      <p:sp>
        <p:nvSpPr>
          <p:cNvPr id="7" name="TextBox 6">
            <a:extLst>
              <a:ext uri="{FF2B5EF4-FFF2-40B4-BE49-F238E27FC236}">
                <a16:creationId xmlns:a16="http://schemas.microsoft.com/office/drawing/2014/main" id="{E3D05E38-C9A2-3654-1B10-2AA92EAA8A33}"/>
              </a:ext>
            </a:extLst>
          </p:cNvPr>
          <p:cNvSpPr txBox="1"/>
          <p:nvPr/>
        </p:nvSpPr>
        <p:spPr>
          <a:xfrm>
            <a:off x="4666592" y="4114801"/>
            <a:ext cx="1828801" cy="2092881"/>
          </a:xfrm>
          <a:prstGeom prst="rect">
            <a:avLst/>
          </a:prstGeom>
          <a:solidFill>
            <a:schemeClr val="accent1">
              <a:lumMod val="75000"/>
            </a:schemeClr>
          </a:solidFill>
        </p:spPr>
        <p:txBody>
          <a:bodyPr wrap="square" rtlCol="0">
            <a:spAutoFit/>
          </a:bodyPr>
          <a:lstStyle/>
          <a:p>
            <a:pPr algn="ctr"/>
            <a:r>
              <a:rPr lang="en-GB" sz="2000" b="1" dirty="0">
                <a:solidFill>
                  <a:schemeClr val="bg1"/>
                </a:solidFill>
              </a:rPr>
              <a:t>Document scam</a:t>
            </a:r>
          </a:p>
          <a:p>
            <a:pPr algn="ctr"/>
            <a:r>
              <a:rPr lang="en-GB" dirty="0">
                <a:solidFill>
                  <a:schemeClr val="bg1"/>
                </a:solidFill>
              </a:rPr>
              <a:t>Promised a guaranteed pass rate for a qualification or a fake qualification</a:t>
            </a:r>
            <a:endParaRPr lang="en-GB" dirty="0"/>
          </a:p>
        </p:txBody>
      </p:sp>
      <p:sp>
        <p:nvSpPr>
          <p:cNvPr id="10" name="TextBox 9">
            <a:extLst>
              <a:ext uri="{FF2B5EF4-FFF2-40B4-BE49-F238E27FC236}">
                <a16:creationId xmlns:a16="http://schemas.microsoft.com/office/drawing/2014/main" id="{240F227F-E784-A830-6A62-4ACBED733F1A}"/>
              </a:ext>
            </a:extLst>
          </p:cNvPr>
          <p:cNvSpPr txBox="1"/>
          <p:nvPr/>
        </p:nvSpPr>
        <p:spPr>
          <a:xfrm>
            <a:off x="7410622" y="4114801"/>
            <a:ext cx="1828801" cy="2062103"/>
          </a:xfrm>
          <a:prstGeom prst="rect">
            <a:avLst/>
          </a:prstGeom>
          <a:solidFill>
            <a:schemeClr val="accent1">
              <a:lumMod val="75000"/>
            </a:schemeClr>
          </a:solidFill>
        </p:spPr>
        <p:txBody>
          <a:bodyPr wrap="square" rtlCol="0">
            <a:spAutoFit/>
          </a:bodyPr>
          <a:lstStyle/>
          <a:p>
            <a:pPr algn="ctr"/>
            <a:r>
              <a:rPr lang="en-GB" sz="2000" b="1" dirty="0">
                <a:solidFill>
                  <a:schemeClr val="bg1"/>
                </a:solidFill>
              </a:rPr>
              <a:t>Identity scam</a:t>
            </a:r>
          </a:p>
          <a:p>
            <a:pPr algn="ctr"/>
            <a:r>
              <a:rPr lang="en-GB" dirty="0">
                <a:solidFill>
                  <a:schemeClr val="bg1"/>
                </a:solidFill>
              </a:rPr>
              <a:t>Sharing sensitive information - age, birth date, or bank account details prior to a job being secure</a:t>
            </a:r>
            <a:endParaRPr lang="en-GB" dirty="0"/>
          </a:p>
        </p:txBody>
      </p:sp>
      <p:sp>
        <p:nvSpPr>
          <p:cNvPr id="11" name="TextBox 10">
            <a:extLst>
              <a:ext uri="{FF2B5EF4-FFF2-40B4-BE49-F238E27FC236}">
                <a16:creationId xmlns:a16="http://schemas.microsoft.com/office/drawing/2014/main" id="{2EB3F98B-D2EE-B989-7E20-1F859B8FC07A}"/>
              </a:ext>
            </a:extLst>
          </p:cNvPr>
          <p:cNvSpPr txBox="1"/>
          <p:nvPr/>
        </p:nvSpPr>
        <p:spPr>
          <a:xfrm>
            <a:off x="8744607" y="1496823"/>
            <a:ext cx="1828801" cy="1785104"/>
          </a:xfrm>
          <a:prstGeom prst="rect">
            <a:avLst/>
          </a:prstGeom>
          <a:solidFill>
            <a:schemeClr val="accent1">
              <a:lumMod val="75000"/>
            </a:schemeClr>
          </a:solidFill>
        </p:spPr>
        <p:txBody>
          <a:bodyPr wrap="square" rtlCol="0">
            <a:spAutoFit/>
          </a:bodyPr>
          <a:lstStyle/>
          <a:p>
            <a:pPr algn="ctr"/>
            <a:r>
              <a:rPr lang="en-GB" sz="2000" b="1" dirty="0">
                <a:solidFill>
                  <a:schemeClr val="bg1"/>
                </a:solidFill>
              </a:rPr>
              <a:t>Visa scam</a:t>
            </a:r>
          </a:p>
          <a:p>
            <a:pPr algn="ctr"/>
            <a:r>
              <a:rPr lang="en-GB" dirty="0">
                <a:solidFill>
                  <a:schemeClr val="bg1"/>
                </a:solidFill>
              </a:rPr>
              <a:t>Recruited on a different visa – student visa 20 hours a week maximum</a:t>
            </a:r>
            <a:endParaRPr lang="en-GB" dirty="0"/>
          </a:p>
        </p:txBody>
      </p:sp>
      <p:sp>
        <p:nvSpPr>
          <p:cNvPr id="12" name="TextBox 11">
            <a:extLst>
              <a:ext uri="{FF2B5EF4-FFF2-40B4-BE49-F238E27FC236}">
                <a16:creationId xmlns:a16="http://schemas.microsoft.com/office/drawing/2014/main" id="{4B610953-2B91-AFFA-E7AF-FA0161FD560B}"/>
              </a:ext>
            </a:extLst>
          </p:cNvPr>
          <p:cNvSpPr txBox="1"/>
          <p:nvPr/>
        </p:nvSpPr>
        <p:spPr>
          <a:xfrm>
            <a:off x="6190590" y="1496823"/>
            <a:ext cx="1828801" cy="1785104"/>
          </a:xfrm>
          <a:prstGeom prst="rect">
            <a:avLst/>
          </a:prstGeom>
          <a:solidFill>
            <a:schemeClr val="accent1">
              <a:lumMod val="75000"/>
            </a:schemeClr>
          </a:solidFill>
        </p:spPr>
        <p:txBody>
          <a:bodyPr wrap="square" rtlCol="0">
            <a:spAutoFit/>
          </a:bodyPr>
          <a:lstStyle/>
          <a:p>
            <a:pPr algn="ctr"/>
            <a:r>
              <a:rPr lang="en-GB" sz="2000" b="1" dirty="0">
                <a:solidFill>
                  <a:schemeClr val="bg1"/>
                </a:solidFill>
              </a:rPr>
              <a:t>Job scam</a:t>
            </a:r>
          </a:p>
          <a:p>
            <a:pPr algn="ctr"/>
            <a:r>
              <a:rPr lang="en-GB" dirty="0">
                <a:solidFill>
                  <a:schemeClr val="bg1"/>
                </a:solidFill>
              </a:rPr>
              <a:t>Job differs from what was promised – conditions, hours pay</a:t>
            </a:r>
          </a:p>
        </p:txBody>
      </p:sp>
      <p:sp>
        <p:nvSpPr>
          <p:cNvPr id="13" name="TextBox 12">
            <a:extLst>
              <a:ext uri="{FF2B5EF4-FFF2-40B4-BE49-F238E27FC236}">
                <a16:creationId xmlns:a16="http://schemas.microsoft.com/office/drawing/2014/main" id="{2F7B59DA-3CB4-9BE7-C70B-28599BFBDCB8}"/>
              </a:ext>
            </a:extLst>
          </p:cNvPr>
          <p:cNvSpPr txBox="1"/>
          <p:nvPr/>
        </p:nvSpPr>
        <p:spPr>
          <a:xfrm>
            <a:off x="3752191" y="1481959"/>
            <a:ext cx="1828801" cy="1785104"/>
          </a:xfrm>
          <a:prstGeom prst="rect">
            <a:avLst/>
          </a:prstGeom>
          <a:solidFill>
            <a:schemeClr val="accent1">
              <a:lumMod val="75000"/>
            </a:schemeClr>
          </a:solidFill>
        </p:spPr>
        <p:txBody>
          <a:bodyPr wrap="square" rtlCol="0">
            <a:spAutoFit/>
          </a:bodyPr>
          <a:lstStyle/>
          <a:p>
            <a:pPr algn="ctr"/>
            <a:r>
              <a:rPr lang="en-GB" sz="2000" b="1" dirty="0">
                <a:solidFill>
                  <a:schemeClr val="bg1"/>
                </a:solidFill>
              </a:rPr>
              <a:t>Contract scam</a:t>
            </a:r>
          </a:p>
          <a:p>
            <a:pPr algn="ctr"/>
            <a:r>
              <a:rPr lang="en-GB" dirty="0">
                <a:solidFill>
                  <a:schemeClr val="bg1"/>
                </a:solidFill>
              </a:rPr>
              <a:t>Excessive and unreasonable repayment clauses</a:t>
            </a:r>
          </a:p>
          <a:p>
            <a:pPr algn="ctr"/>
            <a:endParaRPr lang="en-GB" dirty="0">
              <a:solidFill>
                <a:schemeClr val="bg1"/>
              </a:solidFill>
            </a:endParaRPr>
          </a:p>
        </p:txBody>
      </p:sp>
    </p:spTree>
    <p:extLst>
      <p:ext uri="{BB962C8B-B14F-4D97-AF65-F5344CB8AC3E}">
        <p14:creationId xmlns:p14="http://schemas.microsoft.com/office/powerpoint/2010/main" val="157927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2E804-B0F6-8B3B-B7D0-D95876609D26}"/>
              </a:ext>
            </a:extLst>
          </p:cNvPr>
          <p:cNvSpPr/>
          <p:nvPr/>
        </p:nvSpPr>
        <p:spPr>
          <a:xfrm>
            <a:off x="-1" y="15982"/>
            <a:ext cx="12192001" cy="12686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Employment rights in the UK</a:t>
            </a:r>
          </a:p>
        </p:txBody>
      </p:sp>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549"/>
            <a:ext cx="2235536" cy="1050878"/>
          </a:xfrm>
          <a:prstGeom prst="rect">
            <a:avLst/>
          </a:prstGeom>
        </p:spPr>
      </p:pic>
      <p:pic>
        <p:nvPicPr>
          <p:cNvPr id="8" name="Picture 7">
            <a:extLst>
              <a:ext uri="{FF2B5EF4-FFF2-40B4-BE49-F238E27FC236}">
                <a16:creationId xmlns:a16="http://schemas.microsoft.com/office/drawing/2014/main" id="{81947B3F-2957-F70F-A1AB-4881F76AC8F3}"/>
              </a:ext>
            </a:extLst>
          </p:cNvPr>
          <p:cNvPicPr>
            <a:picLocks noChangeAspect="1"/>
          </p:cNvPicPr>
          <p:nvPr/>
        </p:nvPicPr>
        <p:blipFill rotWithShape="1">
          <a:blip r:embed="rId3"/>
          <a:srcRect l="65244" t="17295" r="4357" b="29453"/>
          <a:stretch/>
        </p:blipFill>
        <p:spPr>
          <a:xfrm>
            <a:off x="11025705" y="107385"/>
            <a:ext cx="992379" cy="953206"/>
          </a:xfrm>
          <a:prstGeom prst="rect">
            <a:avLst/>
          </a:prstGeom>
        </p:spPr>
      </p:pic>
      <p:sp>
        <p:nvSpPr>
          <p:cNvPr id="3" name="TextBox 2">
            <a:extLst>
              <a:ext uri="{FF2B5EF4-FFF2-40B4-BE49-F238E27FC236}">
                <a16:creationId xmlns:a16="http://schemas.microsoft.com/office/drawing/2014/main" id="{8E45F32D-A3C6-40E2-8FCA-5B467578E292}"/>
              </a:ext>
            </a:extLst>
          </p:cNvPr>
          <p:cNvSpPr txBox="1"/>
          <p:nvPr/>
        </p:nvSpPr>
        <p:spPr>
          <a:xfrm>
            <a:off x="4865518" y="6442838"/>
            <a:ext cx="6919010" cy="307777"/>
          </a:xfrm>
          <a:prstGeom prst="rect">
            <a:avLst/>
          </a:prstGeom>
          <a:noFill/>
        </p:spPr>
        <p:txBody>
          <a:bodyPr wrap="none" rtlCol="0">
            <a:spAutoFit/>
          </a:bodyPr>
          <a:lstStyle/>
          <a:p>
            <a:r>
              <a:rPr lang="en-GB" sz="1400" i="1" dirty="0"/>
              <a:t>Source : Sandwell Anti- Slavery partnership Responding to Modern Slavery in the Care sector</a:t>
            </a:r>
          </a:p>
        </p:txBody>
      </p:sp>
      <p:sp>
        <p:nvSpPr>
          <p:cNvPr id="5" name="TextBox 4">
            <a:extLst>
              <a:ext uri="{FF2B5EF4-FFF2-40B4-BE49-F238E27FC236}">
                <a16:creationId xmlns:a16="http://schemas.microsoft.com/office/drawing/2014/main" id="{2E6DA672-DF78-C2AD-82D5-D5C1A0FBAB26}"/>
              </a:ext>
            </a:extLst>
          </p:cNvPr>
          <p:cNvSpPr txBox="1"/>
          <p:nvPr/>
        </p:nvSpPr>
        <p:spPr>
          <a:xfrm>
            <a:off x="1313792" y="1481959"/>
            <a:ext cx="1828801" cy="1785104"/>
          </a:xfrm>
          <a:prstGeom prst="rect">
            <a:avLst/>
          </a:prstGeom>
          <a:solidFill>
            <a:schemeClr val="accent1">
              <a:lumMod val="75000"/>
            </a:schemeClr>
          </a:solidFill>
        </p:spPr>
        <p:txBody>
          <a:bodyPr wrap="square" rtlCol="0">
            <a:spAutoFit/>
          </a:bodyPr>
          <a:lstStyle/>
          <a:p>
            <a:pPr algn="ctr"/>
            <a:r>
              <a:rPr lang="en-GB" sz="2000" b="1" dirty="0">
                <a:solidFill>
                  <a:schemeClr val="bg1"/>
                </a:solidFill>
              </a:rPr>
              <a:t>Nat. Min. Wage</a:t>
            </a:r>
          </a:p>
          <a:p>
            <a:pPr algn="ctr"/>
            <a:r>
              <a:rPr lang="en-GB" dirty="0">
                <a:solidFill>
                  <a:schemeClr val="bg1"/>
                </a:solidFill>
              </a:rPr>
              <a:t>Skilled care workers on visas entitled to Nat. Min. Wage or Nat. Living Wage</a:t>
            </a:r>
            <a:endParaRPr lang="en-GB" dirty="0"/>
          </a:p>
        </p:txBody>
      </p:sp>
      <p:sp>
        <p:nvSpPr>
          <p:cNvPr id="6" name="TextBox 5">
            <a:extLst>
              <a:ext uri="{FF2B5EF4-FFF2-40B4-BE49-F238E27FC236}">
                <a16:creationId xmlns:a16="http://schemas.microsoft.com/office/drawing/2014/main" id="{0C4B481C-E8E8-6468-0AA2-27E9CB245E2D}"/>
              </a:ext>
            </a:extLst>
          </p:cNvPr>
          <p:cNvSpPr txBox="1"/>
          <p:nvPr/>
        </p:nvSpPr>
        <p:spPr>
          <a:xfrm>
            <a:off x="1949211" y="4219946"/>
            <a:ext cx="2371350" cy="1815882"/>
          </a:xfrm>
          <a:prstGeom prst="rect">
            <a:avLst/>
          </a:prstGeom>
          <a:solidFill>
            <a:schemeClr val="accent1">
              <a:lumMod val="75000"/>
            </a:schemeClr>
          </a:solidFill>
        </p:spPr>
        <p:txBody>
          <a:bodyPr wrap="square" rtlCol="0">
            <a:spAutoFit/>
          </a:bodyPr>
          <a:lstStyle/>
          <a:p>
            <a:pPr algn="ctr"/>
            <a:r>
              <a:rPr lang="en-GB" sz="2000" b="1" dirty="0">
                <a:solidFill>
                  <a:schemeClr val="bg1"/>
                </a:solidFill>
              </a:rPr>
              <a:t>Deduction from wages</a:t>
            </a:r>
          </a:p>
          <a:p>
            <a:pPr algn="ctr"/>
            <a:r>
              <a:rPr lang="en-GB" dirty="0">
                <a:solidFill>
                  <a:schemeClr val="bg1"/>
                </a:solidFill>
              </a:rPr>
              <a:t>Employers can only make specific deductions and must be itemised on payslip</a:t>
            </a:r>
            <a:endParaRPr lang="en-GB" dirty="0"/>
          </a:p>
        </p:txBody>
      </p:sp>
      <p:sp>
        <p:nvSpPr>
          <p:cNvPr id="7" name="TextBox 6">
            <a:extLst>
              <a:ext uri="{FF2B5EF4-FFF2-40B4-BE49-F238E27FC236}">
                <a16:creationId xmlns:a16="http://schemas.microsoft.com/office/drawing/2014/main" id="{E3D05E38-C9A2-3654-1B10-2AA92EAA8A33}"/>
              </a:ext>
            </a:extLst>
          </p:cNvPr>
          <p:cNvSpPr txBox="1"/>
          <p:nvPr/>
        </p:nvSpPr>
        <p:spPr>
          <a:xfrm>
            <a:off x="5276189" y="4096836"/>
            <a:ext cx="1828801" cy="2062103"/>
          </a:xfrm>
          <a:prstGeom prst="rect">
            <a:avLst/>
          </a:prstGeom>
          <a:solidFill>
            <a:schemeClr val="accent1">
              <a:lumMod val="75000"/>
            </a:schemeClr>
          </a:solidFill>
        </p:spPr>
        <p:txBody>
          <a:bodyPr wrap="square" rtlCol="0">
            <a:spAutoFit/>
          </a:bodyPr>
          <a:lstStyle/>
          <a:p>
            <a:pPr algn="ctr"/>
            <a:r>
              <a:rPr lang="en-GB" sz="2000" b="1" dirty="0">
                <a:solidFill>
                  <a:schemeClr val="bg1"/>
                </a:solidFill>
              </a:rPr>
              <a:t>Sick pay</a:t>
            </a:r>
          </a:p>
          <a:p>
            <a:pPr algn="ctr"/>
            <a:r>
              <a:rPr lang="en-GB" dirty="0">
                <a:solidFill>
                  <a:schemeClr val="bg1"/>
                </a:solidFill>
              </a:rPr>
              <a:t>Outlined in contract, including Statutory Sick Pay for 4 or more days absent </a:t>
            </a:r>
            <a:endParaRPr lang="en-GB" dirty="0"/>
          </a:p>
        </p:txBody>
      </p:sp>
      <p:sp>
        <p:nvSpPr>
          <p:cNvPr id="10" name="TextBox 9">
            <a:extLst>
              <a:ext uri="{FF2B5EF4-FFF2-40B4-BE49-F238E27FC236}">
                <a16:creationId xmlns:a16="http://schemas.microsoft.com/office/drawing/2014/main" id="{240F227F-E784-A830-6A62-4ACBED733F1A}"/>
              </a:ext>
            </a:extLst>
          </p:cNvPr>
          <p:cNvSpPr txBox="1"/>
          <p:nvPr/>
        </p:nvSpPr>
        <p:spPr>
          <a:xfrm>
            <a:off x="8060618" y="4096837"/>
            <a:ext cx="1828801" cy="2062103"/>
          </a:xfrm>
          <a:prstGeom prst="rect">
            <a:avLst/>
          </a:prstGeom>
          <a:solidFill>
            <a:schemeClr val="accent1">
              <a:lumMod val="75000"/>
            </a:schemeClr>
          </a:solidFill>
        </p:spPr>
        <p:txBody>
          <a:bodyPr wrap="square" rtlCol="0">
            <a:spAutoFit/>
          </a:bodyPr>
          <a:lstStyle/>
          <a:p>
            <a:pPr algn="ctr"/>
            <a:r>
              <a:rPr lang="en-GB" sz="2000" b="1" dirty="0">
                <a:solidFill>
                  <a:schemeClr val="bg1"/>
                </a:solidFill>
              </a:rPr>
              <a:t>Health &amp; safety</a:t>
            </a:r>
          </a:p>
          <a:p>
            <a:pPr algn="ctr"/>
            <a:r>
              <a:rPr lang="en-GB" dirty="0">
                <a:solidFill>
                  <a:schemeClr val="bg1"/>
                </a:solidFill>
              </a:rPr>
              <a:t>Employers' responsibilities.  Training and protective equipment to be provided</a:t>
            </a:r>
            <a:endParaRPr lang="en-GB" dirty="0"/>
          </a:p>
        </p:txBody>
      </p:sp>
      <p:sp>
        <p:nvSpPr>
          <p:cNvPr id="11" name="TextBox 10">
            <a:extLst>
              <a:ext uri="{FF2B5EF4-FFF2-40B4-BE49-F238E27FC236}">
                <a16:creationId xmlns:a16="http://schemas.microsoft.com/office/drawing/2014/main" id="{2EB3F98B-D2EE-B989-7E20-1F859B8FC07A}"/>
              </a:ext>
            </a:extLst>
          </p:cNvPr>
          <p:cNvSpPr txBox="1"/>
          <p:nvPr/>
        </p:nvSpPr>
        <p:spPr>
          <a:xfrm>
            <a:off x="9196904" y="1519809"/>
            <a:ext cx="1828801" cy="1785104"/>
          </a:xfrm>
          <a:prstGeom prst="rect">
            <a:avLst/>
          </a:prstGeom>
          <a:solidFill>
            <a:schemeClr val="accent1">
              <a:lumMod val="75000"/>
            </a:schemeClr>
          </a:solidFill>
        </p:spPr>
        <p:txBody>
          <a:bodyPr wrap="square" rtlCol="0">
            <a:spAutoFit/>
          </a:bodyPr>
          <a:lstStyle/>
          <a:p>
            <a:pPr algn="ctr"/>
            <a:r>
              <a:rPr lang="en-GB" sz="2000" b="1" dirty="0">
                <a:solidFill>
                  <a:schemeClr val="bg1"/>
                </a:solidFill>
              </a:rPr>
              <a:t>Annual leave</a:t>
            </a:r>
          </a:p>
          <a:p>
            <a:pPr algn="ctr"/>
            <a:r>
              <a:rPr lang="en-GB" dirty="0">
                <a:solidFill>
                  <a:schemeClr val="bg1"/>
                </a:solidFill>
              </a:rPr>
              <a:t>Min. number of paid holiday weeks per year for all skilled care workers on visas</a:t>
            </a:r>
            <a:endParaRPr lang="en-GB" dirty="0"/>
          </a:p>
        </p:txBody>
      </p:sp>
      <p:sp>
        <p:nvSpPr>
          <p:cNvPr id="12" name="TextBox 11">
            <a:extLst>
              <a:ext uri="{FF2B5EF4-FFF2-40B4-BE49-F238E27FC236}">
                <a16:creationId xmlns:a16="http://schemas.microsoft.com/office/drawing/2014/main" id="{4B610953-2B91-AFFA-E7AF-FA0161FD560B}"/>
              </a:ext>
            </a:extLst>
          </p:cNvPr>
          <p:cNvSpPr txBox="1"/>
          <p:nvPr/>
        </p:nvSpPr>
        <p:spPr>
          <a:xfrm>
            <a:off x="6190590" y="1496823"/>
            <a:ext cx="2369516" cy="2062103"/>
          </a:xfrm>
          <a:prstGeom prst="rect">
            <a:avLst/>
          </a:prstGeom>
          <a:solidFill>
            <a:schemeClr val="accent1">
              <a:lumMod val="75000"/>
            </a:schemeClr>
          </a:solidFill>
        </p:spPr>
        <p:txBody>
          <a:bodyPr wrap="square" rtlCol="0">
            <a:spAutoFit/>
          </a:bodyPr>
          <a:lstStyle/>
          <a:p>
            <a:pPr algn="ctr"/>
            <a:r>
              <a:rPr lang="en-GB" sz="2000" b="1" dirty="0">
                <a:solidFill>
                  <a:schemeClr val="bg1"/>
                </a:solidFill>
              </a:rPr>
              <a:t>Working hours</a:t>
            </a:r>
          </a:p>
          <a:p>
            <a:pPr algn="ctr"/>
            <a:r>
              <a:rPr lang="en-GB" dirty="0">
                <a:solidFill>
                  <a:schemeClr val="bg1"/>
                </a:solidFill>
              </a:rPr>
              <a:t>Skilled care workers on visas to work a minimum 39 hours/week and if more than 6 hours/day – 20 mins break min.</a:t>
            </a:r>
          </a:p>
        </p:txBody>
      </p:sp>
      <p:sp>
        <p:nvSpPr>
          <p:cNvPr id="13" name="TextBox 12">
            <a:extLst>
              <a:ext uri="{FF2B5EF4-FFF2-40B4-BE49-F238E27FC236}">
                <a16:creationId xmlns:a16="http://schemas.microsoft.com/office/drawing/2014/main" id="{2F7B59DA-3CB4-9BE7-C70B-28599BFBDCB8}"/>
              </a:ext>
            </a:extLst>
          </p:cNvPr>
          <p:cNvSpPr txBox="1"/>
          <p:nvPr/>
        </p:nvSpPr>
        <p:spPr>
          <a:xfrm>
            <a:off x="3752191" y="1481959"/>
            <a:ext cx="1828801" cy="1815882"/>
          </a:xfrm>
          <a:prstGeom prst="rect">
            <a:avLst/>
          </a:prstGeom>
          <a:solidFill>
            <a:schemeClr val="accent1">
              <a:lumMod val="75000"/>
            </a:schemeClr>
          </a:solidFill>
        </p:spPr>
        <p:txBody>
          <a:bodyPr wrap="square" rtlCol="0">
            <a:spAutoFit/>
          </a:bodyPr>
          <a:lstStyle/>
          <a:p>
            <a:pPr algn="ctr"/>
            <a:r>
              <a:rPr lang="en-GB" sz="2000" b="1" dirty="0">
                <a:solidFill>
                  <a:schemeClr val="bg1"/>
                </a:solidFill>
              </a:rPr>
              <a:t>Itemised payslips</a:t>
            </a:r>
          </a:p>
          <a:p>
            <a:pPr algn="ctr"/>
            <a:r>
              <a:rPr lang="en-GB" dirty="0">
                <a:solidFill>
                  <a:schemeClr val="bg1"/>
                </a:solidFill>
              </a:rPr>
              <a:t>Employers need to provide payslips with gross and net pay</a:t>
            </a:r>
          </a:p>
        </p:txBody>
      </p:sp>
    </p:spTree>
    <p:extLst>
      <p:ext uri="{BB962C8B-B14F-4D97-AF65-F5344CB8AC3E}">
        <p14:creationId xmlns:p14="http://schemas.microsoft.com/office/powerpoint/2010/main" val="1794400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D2A3E1-EBEE-7AB0-1EDE-547B2913798F}"/>
              </a:ext>
            </a:extLst>
          </p:cNvPr>
          <p:cNvSpPr txBox="1"/>
          <p:nvPr/>
        </p:nvSpPr>
        <p:spPr>
          <a:xfrm>
            <a:off x="1748901" y="1278385"/>
            <a:ext cx="9150008" cy="954107"/>
          </a:xfrm>
          <a:prstGeom prst="rect">
            <a:avLst/>
          </a:prstGeom>
          <a:noFill/>
        </p:spPr>
        <p:txBody>
          <a:bodyPr wrap="square" rtlCol="0">
            <a:spAutoFit/>
          </a:bodyPr>
          <a:lstStyle/>
          <a:p>
            <a:r>
              <a:rPr lang="en-GB" sz="2800" dirty="0"/>
              <a:t>What are the indicators that someone is being exploited in the care and health sector </a:t>
            </a:r>
            <a:r>
              <a:rPr lang="en-GB" sz="2800" dirty="0">
                <a:solidFill>
                  <a:schemeClr val="bg1"/>
                </a:solidFill>
              </a:rPr>
              <a:t>?</a:t>
            </a:r>
          </a:p>
        </p:txBody>
      </p:sp>
      <p:sp>
        <p:nvSpPr>
          <p:cNvPr id="5" name="Rectangle 4">
            <a:extLst>
              <a:ext uri="{FF2B5EF4-FFF2-40B4-BE49-F238E27FC236}">
                <a16:creationId xmlns:a16="http://schemas.microsoft.com/office/drawing/2014/main" id="{90DAB1DF-B9AA-C7C0-2C07-FB030652C7B4}"/>
              </a:ext>
            </a:extLst>
          </p:cNvPr>
          <p:cNvSpPr/>
          <p:nvPr/>
        </p:nvSpPr>
        <p:spPr>
          <a:xfrm>
            <a:off x="-1" y="0"/>
            <a:ext cx="12192001"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7E32C776-D623-73A8-0AF3-47EC90BA7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59" y="-80002"/>
            <a:ext cx="1768114" cy="831153"/>
          </a:xfrm>
          <a:prstGeom prst="rect">
            <a:avLst/>
          </a:prstGeom>
        </p:spPr>
      </p:pic>
      <p:pic>
        <p:nvPicPr>
          <p:cNvPr id="8" name="Picture 7">
            <a:extLst>
              <a:ext uri="{FF2B5EF4-FFF2-40B4-BE49-F238E27FC236}">
                <a16:creationId xmlns:a16="http://schemas.microsoft.com/office/drawing/2014/main" id="{C14137AB-DB5B-321A-2CF2-802557FBE7B2}"/>
              </a:ext>
            </a:extLst>
          </p:cNvPr>
          <p:cNvPicPr>
            <a:picLocks noChangeAspect="1"/>
          </p:cNvPicPr>
          <p:nvPr/>
        </p:nvPicPr>
        <p:blipFill>
          <a:blip r:embed="rId4"/>
          <a:stretch>
            <a:fillRect/>
          </a:stretch>
        </p:blipFill>
        <p:spPr>
          <a:xfrm>
            <a:off x="2548646" y="2422193"/>
            <a:ext cx="5959813" cy="3724883"/>
          </a:xfrm>
          <a:prstGeom prst="rect">
            <a:avLst/>
          </a:prstGeom>
        </p:spPr>
      </p:pic>
      <p:sp>
        <p:nvSpPr>
          <p:cNvPr id="10" name="TextBox 9">
            <a:extLst>
              <a:ext uri="{FF2B5EF4-FFF2-40B4-BE49-F238E27FC236}">
                <a16:creationId xmlns:a16="http://schemas.microsoft.com/office/drawing/2014/main" id="{DBD79AD3-78E8-EF4A-3062-CB18774F00F6}"/>
              </a:ext>
            </a:extLst>
          </p:cNvPr>
          <p:cNvSpPr txBox="1"/>
          <p:nvPr/>
        </p:nvSpPr>
        <p:spPr>
          <a:xfrm>
            <a:off x="9107857" y="93203"/>
            <a:ext cx="4092606" cy="523220"/>
          </a:xfrm>
          <a:prstGeom prst="rect">
            <a:avLst/>
          </a:prstGeom>
          <a:noFill/>
        </p:spPr>
        <p:txBody>
          <a:bodyPr wrap="square" rtlCol="0">
            <a:spAutoFit/>
          </a:bodyPr>
          <a:lstStyle/>
          <a:p>
            <a:r>
              <a:rPr lang="en-GB" sz="2800" dirty="0"/>
              <a:t>Spotting the signs</a:t>
            </a:r>
          </a:p>
        </p:txBody>
      </p:sp>
      <p:pic>
        <p:nvPicPr>
          <p:cNvPr id="2" name="Picture 1">
            <a:extLst>
              <a:ext uri="{FF2B5EF4-FFF2-40B4-BE49-F238E27FC236}">
                <a16:creationId xmlns:a16="http://schemas.microsoft.com/office/drawing/2014/main" id="{1C5BB4F2-AE8F-C67C-3967-15CB6FA85C5C}"/>
              </a:ext>
            </a:extLst>
          </p:cNvPr>
          <p:cNvPicPr>
            <a:picLocks noChangeAspect="1"/>
          </p:cNvPicPr>
          <p:nvPr/>
        </p:nvPicPr>
        <p:blipFill rotWithShape="1">
          <a:blip r:embed="rId5"/>
          <a:srcRect l="65244" t="17295" r="4357" b="29453"/>
          <a:stretch/>
        </p:blipFill>
        <p:spPr>
          <a:xfrm>
            <a:off x="10878766" y="5548036"/>
            <a:ext cx="1070043" cy="1027804"/>
          </a:xfrm>
          <a:prstGeom prst="rect">
            <a:avLst/>
          </a:prstGeom>
        </p:spPr>
      </p:pic>
      <p:sp>
        <p:nvSpPr>
          <p:cNvPr id="3" name="TextBox 2">
            <a:extLst>
              <a:ext uri="{FF2B5EF4-FFF2-40B4-BE49-F238E27FC236}">
                <a16:creationId xmlns:a16="http://schemas.microsoft.com/office/drawing/2014/main" id="{E51C9AF7-38D5-1770-9786-E1640BA72038}"/>
              </a:ext>
            </a:extLst>
          </p:cNvPr>
          <p:cNvSpPr txBox="1"/>
          <p:nvPr/>
        </p:nvSpPr>
        <p:spPr>
          <a:xfrm>
            <a:off x="4990592" y="6107358"/>
            <a:ext cx="4566507" cy="369332"/>
          </a:xfrm>
          <a:prstGeom prst="rect">
            <a:avLst/>
          </a:prstGeom>
          <a:noFill/>
        </p:spPr>
        <p:txBody>
          <a:bodyPr wrap="none" rtlCol="0">
            <a:spAutoFit/>
          </a:bodyPr>
          <a:lstStyle/>
          <a:p>
            <a:r>
              <a:rPr lang="en-GB" dirty="0"/>
              <a:t>Feel free to write a few key words in the chat </a:t>
            </a:r>
          </a:p>
        </p:txBody>
      </p:sp>
      <p:sp>
        <p:nvSpPr>
          <p:cNvPr id="7" name="Rectangle 6">
            <a:extLst>
              <a:ext uri="{FF2B5EF4-FFF2-40B4-BE49-F238E27FC236}">
                <a16:creationId xmlns:a16="http://schemas.microsoft.com/office/drawing/2014/main" id="{7BD8A56E-E136-9527-7B30-16F84DB0F649}"/>
              </a:ext>
            </a:extLst>
          </p:cNvPr>
          <p:cNvSpPr/>
          <p:nvPr/>
        </p:nvSpPr>
        <p:spPr>
          <a:xfrm>
            <a:off x="2548646" y="5864352"/>
            <a:ext cx="7094708" cy="9004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Israeli spyware firm threatens to 'shut down' abusers – DW – 02/09/2020">
            <a:extLst>
              <a:ext uri="{FF2B5EF4-FFF2-40B4-BE49-F238E27FC236}">
                <a16:creationId xmlns:a16="http://schemas.microsoft.com/office/drawing/2014/main" id="{A1F1AD0C-070A-980E-419A-A935F95FD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005" y="5881883"/>
            <a:ext cx="1529881" cy="8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712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687EA69-8007-414E-EC77-4A3EF0551FE6}"/>
              </a:ext>
            </a:extLst>
          </p:cNvPr>
          <p:cNvPicPr>
            <a:picLocks noChangeAspect="1"/>
          </p:cNvPicPr>
          <p:nvPr/>
        </p:nvPicPr>
        <p:blipFill>
          <a:blip r:embed="rId2"/>
          <a:stretch>
            <a:fillRect/>
          </a:stretch>
        </p:blipFill>
        <p:spPr>
          <a:xfrm>
            <a:off x="789214" y="457200"/>
            <a:ext cx="10613571" cy="5943600"/>
          </a:xfrm>
          <a:prstGeom prst="rect">
            <a:avLst/>
          </a:prstGeom>
        </p:spPr>
      </p:pic>
    </p:spTree>
    <p:extLst>
      <p:ext uri="{BB962C8B-B14F-4D97-AF65-F5344CB8AC3E}">
        <p14:creationId xmlns:p14="http://schemas.microsoft.com/office/powerpoint/2010/main" val="2018973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2" name="Rectangle 11">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14788576-CBFA-D488-EB9E-7DB574741D3F}"/>
              </a:ext>
            </a:extLst>
          </p:cNvPr>
          <p:cNvSpPr/>
          <p:nvPr/>
        </p:nvSpPr>
        <p:spPr>
          <a:xfrm>
            <a:off x="755484" y="739835"/>
            <a:ext cx="3702580" cy="1616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nSpc>
                <a:spcPct val="90000"/>
              </a:lnSpc>
              <a:spcBef>
                <a:spcPct val="0"/>
              </a:spcBef>
              <a:spcAft>
                <a:spcPts val="600"/>
              </a:spcAft>
            </a:pPr>
            <a:r>
              <a:rPr lang="en-US" sz="3200" b="1" kern="1200">
                <a:solidFill>
                  <a:srgbClr val="FFFFFF"/>
                </a:solidFill>
                <a:latin typeface="+mj-lt"/>
                <a:ea typeface="+mj-ea"/>
                <a:cs typeface="+mj-cs"/>
              </a:rPr>
              <a:t>Welcome and Introduction</a:t>
            </a:r>
          </a:p>
        </p:txBody>
      </p:sp>
      <p:sp>
        <p:nvSpPr>
          <p:cNvPr id="6" name="TextBox 5">
            <a:extLst>
              <a:ext uri="{FF2B5EF4-FFF2-40B4-BE49-F238E27FC236}">
                <a16:creationId xmlns:a16="http://schemas.microsoft.com/office/drawing/2014/main" id="{E7FE1029-80EF-EB2F-BA6C-7D7574167273}"/>
              </a:ext>
            </a:extLst>
          </p:cNvPr>
          <p:cNvSpPr txBox="1"/>
          <p:nvPr/>
        </p:nvSpPr>
        <p:spPr>
          <a:xfrm>
            <a:off x="755484" y="2459116"/>
            <a:ext cx="3702579" cy="3524823"/>
          </a:xfrm>
          <a:prstGeom prst="rect">
            <a:avLst/>
          </a:prstGeom>
        </p:spPr>
        <p:txBody>
          <a:bodyPr vert="horz" lIns="91440" tIns="45720" rIns="91440" bIns="45720" rtlCol="0">
            <a:normAutofit/>
          </a:bodyPr>
          <a:lstStyle/>
          <a:p>
            <a:pPr indent="-228600">
              <a:lnSpc>
                <a:spcPct val="90000"/>
              </a:lnSpc>
              <a:spcAft>
                <a:spcPts val="800"/>
              </a:spcAft>
              <a:buFont typeface="Arial" panose="020B0604020202020204" pitchFamily="34" charset="0"/>
              <a:buChar char="•"/>
            </a:pPr>
            <a:r>
              <a:rPr lang="en-US" sz="1600" b="1" dirty="0">
                <a:solidFill>
                  <a:srgbClr val="FFFFFF"/>
                </a:solidFill>
                <a:effectLst/>
              </a:rPr>
              <a:t>Course Objectives </a:t>
            </a:r>
            <a:endParaRPr lang="en-US" sz="1600" dirty="0">
              <a:solidFill>
                <a:srgbClr val="FFFFFF"/>
              </a:solidFill>
              <a:effectLst/>
            </a:endParaRPr>
          </a:p>
          <a:p>
            <a:pPr marL="342900" lvl="0" indent="-228600">
              <a:lnSpc>
                <a:spcPct val="90000"/>
              </a:lnSpc>
              <a:buSzPts val="1000"/>
              <a:buFont typeface="Arial" panose="020B0604020202020204" pitchFamily="34" charset="0"/>
              <a:buChar char="•"/>
              <a:tabLst>
                <a:tab pos="457200" algn="l"/>
              </a:tabLst>
            </a:pPr>
            <a:r>
              <a:rPr lang="en-US" sz="1600" dirty="0">
                <a:solidFill>
                  <a:srgbClr val="FFFFFF"/>
                </a:solidFill>
                <a:effectLst/>
              </a:rPr>
              <a:t>How to spot the signs and indicators of the different types of exploitation that exist within modern slavery and human trafficking </a:t>
            </a:r>
          </a:p>
          <a:p>
            <a:pPr marL="342900" lvl="0" indent="-228600">
              <a:lnSpc>
                <a:spcPct val="90000"/>
              </a:lnSpc>
              <a:buSzPts val="1000"/>
              <a:buFont typeface="Arial" panose="020B0604020202020204" pitchFamily="34" charset="0"/>
              <a:buChar char="•"/>
              <a:tabLst>
                <a:tab pos="457200" algn="l"/>
              </a:tabLst>
            </a:pPr>
            <a:r>
              <a:rPr lang="en-US" sz="1600" dirty="0">
                <a:solidFill>
                  <a:srgbClr val="FFFFFF"/>
                </a:solidFill>
                <a:effectLst/>
              </a:rPr>
              <a:t>How to </a:t>
            </a:r>
            <a:r>
              <a:rPr lang="en-US" sz="1600" dirty="0" err="1">
                <a:solidFill>
                  <a:srgbClr val="FFFFFF"/>
                </a:solidFill>
                <a:effectLst/>
              </a:rPr>
              <a:t>recognise</a:t>
            </a:r>
            <a:r>
              <a:rPr lang="en-US" sz="1600" dirty="0">
                <a:solidFill>
                  <a:srgbClr val="FFFFFF"/>
                </a:solidFill>
                <a:effectLst/>
              </a:rPr>
              <a:t> signs of control and abuse that could be taking place for you or amongst those that work for you/colleagues within the </a:t>
            </a:r>
            <a:r>
              <a:rPr lang="en-US" sz="1600">
                <a:solidFill>
                  <a:srgbClr val="FFFFFF"/>
                </a:solidFill>
                <a:effectLst/>
              </a:rPr>
              <a:t>care sector</a:t>
            </a:r>
            <a:endParaRPr lang="en-US" sz="1600" dirty="0">
              <a:solidFill>
                <a:srgbClr val="FFFFFF"/>
              </a:solidFill>
              <a:effectLst/>
            </a:endParaRPr>
          </a:p>
          <a:p>
            <a:pPr marL="342900" lvl="0" indent="-228600">
              <a:lnSpc>
                <a:spcPct val="90000"/>
              </a:lnSpc>
              <a:buSzPts val="1000"/>
              <a:buFont typeface="Arial" panose="020B0604020202020204" pitchFamily="34" charset="0"/>
              <a:buChar char="•"/>
              <a:tabLst>
                <a:tab pos="457200" algn="l"/>
              </a:tabLst>
            </a:pPr>
            <a:r>
              <a:rPr lang="en-US" sz="1600" dirty="0">
                <a:solidFill>
                  <a:srgbClr val="FFFFFF"/>
                </a:solidFill>
                <a:effectLst/>
              </a:rPr>
              <a:t>How to report to the authorities an incident of modern slavery and/or human trafficking</a:t>
            </a:r>
          </a:p>
          <a:p>
            <a:pPr indent="-228600">
              <a:lnSpc>
                <a:spcPct val="90000"/>
              </a:lnSpc>
              <a:buFont typeface="Arial" panose="020B0604020202020204" pitchFamily="34" charset="0"/>
              <a:buChar char="•"/>
            </a:pPr>
            <a:endParaRPr lang="en-US" sz="1600" b="1" dirty="0">
              <a:solidFill>
                <a:srgbClr val="FFFFFF"/>
              </a:solidFill>
            </a:endParaRPr>
          </a:p>
        </p:txBody>
      </p:sp>
      <p:pic>
        <p:nvPicPr>
          <p:cNvPr id="5" name="Picture 4">
            <a:extLst>
              <a:ext uri="{FF2B5EF4-FFF2-40B4-BE49-F238E27FC236}">
                <a16:creationId xmlns:a16="http://schemas.microsoft.com/office/drawing/2014/main" id="{99C9AD8E-05DB-1BD5-A255-6FF9D7681E92}"/>
              </a:ext>
            </a:extLst>
          </p:cNvPr>
          <p:cNvPicPr>
            <a:picLocks noChangeAspect="1"/>
          </p:cNvPicPr>
          <p:nvPr/>
        </p:nvPicPr>
        <p:blipFill rotWithShape="1">
          <a:blip r:embed="rId3"/>
          <a:srcRect l="65244" t="17295" r="4357" b="29453"/>
          <a:stretch/>
        </p:blipFill>
        <p:spPr>
          <a:xfrm>
            <a:off x="10952683" y="97211"/>
            <a:ext cx="1070043" cy="102780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1F645B7-C8C5-479E-9FC5-0B1DA1A042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754"/>
            <a:ext cx="1700643" cy="631935"/>
          </a:xfrm>
          <a:prstGeom prst="rect">
            <a:avLst/>
          </a:prstGeom>
        </p:spPr>
      </p:pic>
      <p:sp>
        <p:nvSpPr>
          <p:cNvPr id="7" name="TextBox 6">
            <a:extLst>
              <a:ext uri="{FF2B5EF4-FFF2-40B4-BE49-F238E27FC236}">
                <a16:creationId xmlns:a16="http://schemas.microsoft.com/office/drawing/2014/main" id="{0D000A0E-E4A8-6992-220D-481B6B0CAAF1}"/>
              </a:ext>
            </a:extLst>
          </p:cNvPr>
          <p:cNvSpPr txBox="1"/>
          <p:nvPr/>
        </p:nvSpPr>
        <p:spPr>
          <a:xfrm>
            <a:off x="6828639" y="1731909"/>
            <a:ext cx="4311941" cy="4252030"/>
          </a:xfrm>
          <a:prstGeom prst="rect">
            <a:avLst/>
          </a:prstGeom>
          <a:solidFill>
            <a:schemeClr val="accent1">
              <a:lumMod val="40000"/>
              <a:lumOff val="60000"/>
            </a:schemeClr>
          </a:solidFill>
        </p:spPr>
        <p:txBody>
          <a:bodyPr wrap="square" rtlCol="0">
            <a:spAutoFit/>
          </a:bodyPr>
          <a:lstStyle/>
          <a:p>
            <a:endParaRPr lang="en-GB" dirty="0"/>
          </a:p>
        </p:txBody>
      </p:sp>
      <p:pic>
        <p:nvPicPr>
          <p:cNvPr id="9" name="Picture 8" descr="A qr code on a blue background&#10;&#10;Description automatically generated">
            <a:extLst>
              <a:ext uri="{FF2B5EF4-FFF2-40B4-BE49-F238E27FC236}">
                <a16:creationId xmlns:a16="http://schemas.microsoft.com/office/drawing/2014/main" id="{A99E7C86-52A9-3EC8-A1C8-56A1AC3CB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5917" y="3509402"/>
            <a:ext cx="4117383" cy="2478947"/>
          </a:xfrm>
          <a:prstGeom prst="rect">
            <a:avLst/>
          </a:prstGeom>
        </p:spPr>
      </p:pic>
      <p:sp>
        <p:nvSpPr>
          <p:cNvPr id="10" name="TextBox 9">
            <a:extLst>
              <a:ext uri="{FF2B5EF4-FFF2-40B4-BE49-F238E27FC236}">
                <a16:creationId xmlns:a16="http://schemas.microsoft.com/office/drawing/2014/main" id="{8EF38135-A1B9-FC3C-8B70-8693F7D9BF87}"/>
              </a:ext>
            </a:extLst>
          </p:cNvPr>
          <p:cNvSpPr txBox="1"/>
          <p:nvPr/>
        </p:nvSpPr>
        <p:spPr>
          <a:xfrm>
            <a:off x="7305964" y="2262909"/>
            <a:ext cx="3546763" cy="1200329"/>
          </a:xfrm>
          <a:prstGeom prst="rect">
            <a:avLst/>
          </a:prstGeom>
          <a:noFill/>
        </p:spPr>
        <p:txBody>
          <a:bodyPr wrap="square" rtlCol="0">
            <a:spAutoFit/>
          </a:bodyPr>
          <a:lstStyle/>
          <a:p>
            <a:pPr algn="ctr"/>
            <a:r>
              <a:rPr lang="en-GB" sz="3600" b="1"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Registration form</a:t>
            </a:r>
          </a:p>
        </p:txBody>
      </p:sp>
    </p:spTree>
    <p:extLst>
      <p:ext uri="{BB962C8B-B14F-4D97-AF65-F5344CB8AC3E}">
        <p14:creationId xmlns:p14="http://schemas.microsoft.com/office/powerpoint/2010/main" val="149257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4A3C5D-4EE5-5A28-2C9E-2B0440A2A06C}"/>
              </a:ext>
            </a:extLst>
          </p:cNvPr>
          <p:cNvSpPr/>
          <p:nvPr/>
        </p:nvSpPr>
        <p:spPr>
          <a:xfrm>
            <a:off x="-1" y="0"/>
            <a:ext cx="12192001"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rawing&#10;&#10;Description automatically generated">
            <a:extLst>
              <a:ext uri="{FF2B5EF4-FFF2-40B4-BE49-F238E27FC236}">
                <a16:creationId xmlns:a16="http://schemas.microsoft.com/office/drawing/2014/main" id="{7D59290A-79A9-335F-76CB-6C67770A8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59" y="-80002"/>
            <a:ext cx="1768114" cy="831153"/>
          </a:xfrm>
          <a:prstGeom prst="rect">
            <a:avLst/>
          </a:prstGeom>
        </p:spPr>
      </p:pic>
      <p:sp>
        <p:nvSpPr>
          <p:cNvPr id="7" name="TextBox 6">
            <a:extLst>
              <a:ext uri="{FF2B5EF4-FFF2-40B4-BE49-F238E27FC236}">
                <a16:creationId xmlns:a16="http://schemas.microsoft.com/office/drawing/2014/main" id="{71EAF022-2BD1-6B5E-6033-6D61256DCD30}"/>
              </a:ext>
            </a:extLst>
          </p:cNvPr>
          <p:cNvSpPr txBox="1"/>
          <p:nvPr/>
        </p:nvSpPr>
        <p:spPr>
          <a:xfrm>
            <a:off x="4888993" y="102637"/>
            <a:ext cx="6904902" cy="523220"/>
          </a:xfrm>
          <a:prstGeom prst="rect">
            <a:avLst/>
          </a:prstGeom>
          <a:noFill/>
        </p:spPr>
        <p:txBody>
          <a:bodyPr wrap="square" rtlCol="0">
            <a:spAutoFit/>
          </a:bodyPr>
          <a:lstStyle/>
          <a:p>
            <a:r>
              <a:rPr lang="en-GB" sz="2800" dirty="0"/>
              <a:t>Scenario – Residential  Care home worker</a:t>
            </a:r>
          </a:p>
        </p:txBody>
      </p:sp>
      <p:pic>
        <p:nvPicPr>
          <p:cNvPr id="1028" name="Picture 4" descr="silhouette of a woman sitting on the floor in a corner on a white isolated  background, a sad girl crying putting head on knees">
            <a:extLst>
              <a:ext uri="{FF2B5EF4-FFF2-40B4-BE49-F238E27FC236}">
                <a16:creationId xmlns:a16="http://schemas.microsoft.com/office/drawing/2014/main" id="{539F984B-3AF4-F584-7996-7003E5E1A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7081" y="1292352"/>
            <a:ext cx="3317018" cy="36454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2AB45D1-A57B-0B9E-292F-7EE67867A2F2}"/>
              </a:ext>
            </a:extLst>
          </p:cNvPr>
          <p:cNvPicPr>
            <a:picLocks noChangeAspect="1"/>
          </p:cNvPicPr>
          <p:nvPr/>
        </p:nvPicPr>
        <p:blipFill rotWithShape="1">
          <a:blip r:embed="rId5"/>
          <a:srcRect l="65244" t="17295" r="4357" b="29453"/>
          <a:stretch/>
        </p:blipFill>
        <p:spPr>
          <a:xfrm>
            <a:off x="10878766" y="5548036"/>
            <a:ext cx="1070043" cy="1027804"/>
          </a:xfrm>
          <a:prstGeom prst="rect">
            <a:avLst/>
          </a:prstGeom>
        </p:spPr>
      </p:pic>
      <p:sp>
        <p:nvSpPr>
          <p:cNvPr id="6" name="TextBox 5">
            <a:extLst>
              <a:ext uri="{FF2B5EF4-FFF2-40B4-BE49-F238E27FC236}">
                <a16:creationId xmlns:a16="http://schemas.microsoft.com/office/drawing/2014/main" id="{4A3C67B8-0D58-D485-56B9-2536CF5C8A87}"/>
              </a:ext>
            </a:extLst>
          </p:cNvPr>
          <p:cNvSpPr txBox="1"/>
          <p:nvPr/>
        </p:nvSpPr>
        <p:spPr>
          <a:xfrm>
            <a:off x="564242" y="893537"/>
            <a:ext cx="6478027" cy="6463308"/>
          </a:xfrm>
          <a:prstGeom prst="rect">
            <a:avLst/>
          </a:prstGeom>
          <a:noFill/>
        </p:spPr>
        <p:txBody>
          <a:bodyPr wrap="square" rtlCol="0">
            <a:spAutoFit/>
          </a:bodyPr>
          <a:lstStyle/>
          <a:p>
            <a:r>
              <a:rPr lang="en-GB" sz="2000" dirty="0"/>
              <a:t>You have just started your shift and you notice another care worker in tears at the entrance to one of the storage rooms in the care home. You don’t know her very well as she is often on  different shifts, but you usually say hello when you see her arrive as you head home.</a:t>
            </a:r>
          </a:p>
          <a:p>
            <a:endParaRPr lang="en-GB" sz="2000" dirty="0"/>
          </a:p>
          <a:p>
            <a:r>
              <a:rPr lang="en-GB" sz="2000" dirty="0"/>
              <a:t>When you ask her what is wrong, she initially says nothing, but then, while you are trying to find a tissue for her, she admits that she is totally exhausted.</a:t>
            </a:r>
          </a:p>
          <a:p>
            <a:endParaRPr lang="en-GB" sz="2000" dirty="0"/>
          </a:p>
          <a:p>
            <a:r>
              <a:rPr lang="en-GB" sz="2000" dirty="0"/>
              <a:t>She tells you she has worked very long shifts for the last 7 days with hardly any break. Despite this she doesn’t have enough money to send to her family back home in Zimbabwe.</a:t>
            </a:r>
          </a:p>
          <a:p>
            <a:endParaRPr lang="en-GB" sz="2000" dirty="0"/>
          </a:p>
          <a:p>
            <a:r>
              <a:rPr lang="en-GB" sz="2000" dirty="0"/>
              <a:t>At that point a senior staff member comes into the corridor and she quickly  disappears into the store room to collect bed linen and pillows.</a:t>
            </a:r>
          </a:p>
          <a:p>
            <a:endParaRPr lang="en-GB" dirty="0"/>
          </a:p>
          <a:p>
            <a:endParaRPr lang="en-GB" dirty="0"/>
          </a:p>
          <a:p>
            <a:endParaRPr lang="en-GB" dirty="0"/>
          </a:p>
        </p:txBody>
      </p:sp>
    </p:spTree>
    <p:extLst>
      <p:ext uri="{BB962C8B-B14F-4D97-AF65-F5344CB8AC3E}">
        <p14:creationId xmlns:p14="http://schemas.microsoft.com/office/powerpoint/2010/main" val="2663944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DDACAE-B71C-ACF2-9CB0-11CD85038A13}"/>
              </a:ext>
            </a:extLst>
          </p:cNvPr>
          <p:cNvSpPr/>
          <p:nvPr/>
        </p:nvSpPr>
        <p:spPr>
          <a:xfrm>
            <a:off x="0" y="-34551"/>
            <a:ext cx="12192000" cy="1200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rawing&#10;&#10;Description automatically generated">
            <a:extLst>
              <a:ext uri="{FF2B5EF4-FFF2-40B4-BE49-F238E27FC236}">
                <a16:creationId xmlns:a16="http://schemas.microsoft.com/office/drawing/2014/main" id="{A0170AE6-7E20-A12B-561C-784D052CA3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59" y="-80002"/>
            <a:ext cx="1768114" cy="831153"/>
          </a:xfrm>
          <a:prstGeom prst="rect">
            <a:avLst/>
          </a:prstGeom>
        </p:spPr>
      </p:pic>
      <p:sp>
        <p:nvSpPr>
          <p:cNvPr id="6" name="TextBox 5">
            <a:extLst>
              <a:ext uri="{FF2B5EF4-FFF2-40B4-BE49-F238E27FC236}">
                <a16:creationId xmlns:a16="http://schemas.microsoft.com/office/drawing/2014/main" id="{E08B2E77-454E-E444-65BE-E0BE9B8B69A0}"/>
              </a:ext>
            </a:extLst>
          </p:cNvPr>
          <p:cNvSpPr txBox="1"/>
          <p:nvPr/>
        </p:nvSpPr>
        <p:spPr>
          <a:xfrm>
            <a:off x="3106748" y="181554"/>
            <a:ext cx="3648269" cy="523220"/>
          </a:xfrm>
          <a:prstGeom prst="rect">
            <a:avLst/>
          </a:prstGeom>
          <a:noFill/>
        </p:spPr>
        <p:txBody>
          <a:bodyPr wrap="square" rtlCol="0">
            <a:spAutoFit/>
          </a:bodyPr>
          <a:lstStyle/>
          <a:p>
            <a:pPr algn="r"/>
            <a:r>
              <a:rPr lang="en-GB" sz="2800" dirty="0"/>
              <a:t>How to respond</a:t>
            </a:r>
          </a:p>
        </p:txBody>
      </p:sp>
      <p:sp>
        <p:nvSpPr>
          <p:cNvPr id="8" name="TextBox 7">
            <a:extLst>
              <a:ext uri="{FF2B5EF4-FFF2-40B4-BE49-F238E27FC236}">
                <a16:creationId xmlns:a16="http://schemas.microsoft.com/office/drawing/2014/main" id="{D95A82C0-F0A3-0B30-DD67-A08E4A34D62E}"/>
              </a:ext>
            </a:extLst>
          </p:cNvPr>
          <p:cNvSpPr txBox="1"/>
          <p:nvPr/>
        </p:nvSpPr>
        <p:spPr>
          <a:xfrm>
            <a:off x="4344683" y="1437150"/>
            <a:ext cx="7509483" cy="4850302"/>
          </a:xfrm>
          <a:prstGeom prst="rect">
            <a:avLst/>
          </a:prstGeom>
          <a:noFill/>
        </p:spPr>
        <p:txBody>
          <a:bodyPr wrap="square">
            <a:spAutoFit/>
          </a:bodyPr>
          <a:lstStyle/>
          <a:p>
            <a:pPr>
              <a:lnSpc>
                <a:spcPct val="107000"/>
              </a:lnSpc>
              <a:spcAft>
                <a:spcPts val="800"/>
              </a:spcAft>
            </a:pPr>
            <a:r>
              <a:rPr lang="en-GB" sz="2000" kern="0" dirty="0">
                <a:effectLst/>
                <a:latin typeface="Calibri" panose="020F0502020204030204" pitchFamily="34" charset="0"/>
                <a:ea typeface="Times New Roman" panose="02020603050405020304" pitchFamily="18" charset="0"/>
                <a:cs typeface="Calibri" panose="020F0502020204030204" pitchFamily="34" charset="0"/>
              </a:rPr>
              <a:t>What have you observed or heard (questions to ask yourself not them): </a:t>
            </a:r>
          </a:p>
          <a:p>
            <a:pPr marL="342900" indent="-342900">
              <a:lnSpc>
                <a:spcPct val="107000"/>
              </a:lnSpc>
              <a:spcAft>
                <a:spcPts val="800"/>
              </a:spcAft>
              <a:buFont typeface="Arial" panose="020B0604020202020204" pitchFamily="34" charset="0"/>
              <a:buChar char="•"/>
            </a:pPr>
            <a:r>
              <a:rPr lang="en-GB" sz="2000" kern="0" dirty="0">
                <a:effectLst/>
                <a:latin typeface="Calibri" panose="020F0502020204030204" pitchFamily="34" charset="0"/>
                <a:ea typeface="Times New Roman" panose="02020603050405020304" pitchFamily="18" charset="0"/>
                <a:cs typeface="Calibri" panose="020F0502020204030204" pitchFamily="34" charset="0"/>
              </a:rPr>
              <a:t>about their typical working day – duration, number of clients, do they have days off?</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000" kern="0" dirty="0">
                <a:effectLst/>
                <a:latin typeface="Calibri" panose="020F0502020204030204" pitchFamily="34" charset="0"/>
                <a:ea typeface="Times New Roman" panose="02020603050405020304" pitchFamily="18" charset="0"/>
                <a:cs typeface="Calibri" panose="020F0502020204030204" pitchFamily="34" charset="0"/>
              </a:rPr>
              <a:t>•    How do they travel between clients?</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000" kern="0" dirty="0">
                <a:effectLst/>
                <a:latin typeface="Calibri" panose="020F0502020204030204" pitchFamily="34" charset="0"/>
                <a:ea typeface="Times New Roman" panose="02020603050405020304" pitchFamily="18" charset="0"/>
                <a:cs typeface="Calibri" panose="020F0502020204030204" pitchFamily="34" charset="0"/>
              </a:rPr>
              <a:t>•    What sort of accommodation do they live in and who with?</a:t>
            </a:r>
            <a:r>
              <a:rPr lang="en-GB" sz="2000" kern="1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en-GB" sz="2000" kern="0" dirty="0">
                <a:effectLst/>
                <a:latin typeface="Calibri" panose="020F0502020204030204" pitchFamily="34" charset="0"/>
                <a:ea typeface="Times New Roman" panose="02020603050405020304" pitchFamily="18" charset="0"/>
                <a:cs typeface="Calibri" panose="020F0502020204030204" pitchFamily="34" charset="0"/>
              </a:rPr>
              <a:t>•    Are they sending money back home to support others? </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000" kern="0" dirty="0">
                <a:effectLst/>
                <a:latin typeface="Calibri" panose="020F0502020204030204" pitchFamily="34" charset="0"/>
                <a:ea typeface="Times New Roman" panose="02020603050405020304" pitchFamily="18" charset="0"/>
                <a:cs typeface="Calibri" panose="020F0502020204030204" pitchFamily="34" charset="0"/>
              </a:rPr>
              <a:t>•    Do they have access to their passport or other ID documents?</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000" kern="0" dirty="0">
                <a:effectLst/>
                <a:latin typeface="Calibri" panose="020F0502020204030204" pitchFamily="34" charset="0"/>
                <a:ea typeface="Times New Roman" panose="02020603050405020304" pitchFamily="18" charset="0"/>
                <a:cs typeface="Calibri" panose="020F0502020204030204" pitchFamily="34" charset="0"/>
              </a:rPr>
              <a:t>•    Is the job what they expected it to be and if not in what way does it      differ to what was agreed?</a:t>
            </a:r>
          </a:p>
          <a:p>
            <a:pPr>
              <a:lnSpc>
                <a:spcPct val="107000"/>
              </a:lnSpc>
              <a:spcAft>
                <a:spcPts val="800"/>
              </a:spcAft>
            </a:pP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pPr marL="228600">
              <a:lnSpc>
                <a:spcPct val="107000"/>
              </a:lnSpc>
              <a:spcAft>
                <a:spcPts val="800"/>
              </a:spcAft>
            </a:pPr>
            <a:r>
              <a:rPr lang="en-GB"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C34AC7D-EF18-40D7-2422-56F32336AC56}"/>
              </a:ext>
            </a:extLst>
          </p:cNvPr>
          <p:cNvPicPr>
            <a:picLocks noChangeAspect="1"/>
          </p:cNvPicPr>
          <p:nvPr/>
        </p:nvPicPr>
        <p:blipFill rotWithShape="1">
          <a:blip r:embed="rId4"/>
          <a:srcRect l="65244" t="17295" r="4357" b="29453"/>
          <a:stretch/>
        </p:blipFill>
        <p:spPr>
          <a:xfrm>
            <a:off x="10500814" y="138635"/>
            <a:ext cx="1070043" cy="1027804"/>
          </a:xfrm>
          <a:prstGeom prst="rect">
            <a:avLst/>
          </a:prstGeom>
        </p:spPr>
      </p:pic>
      <p:pic>
        <p:nvPicPr>
          <p:cNvPr id="11" name="Picture 10" descr="A cartoon of a person with question marks above her&#10;&#10;Description automatically generated">
            <a:extLst>
              <a:ext uri="{FF2B5EF4-FFF2-40B4-BE49-F238E27FC236}">
                <a16:creationId xmlns:a16="http://schemas.microsoft.com/office/drawing/2014/main" id="{669998D2-BFEE-F2CD-A6AD-C2E66B0273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264" y="2044173"/>
            <a:ext cx="3819304" cy="3267456"/>
          </a:xfrm>
          <a:prstGeom prst="rect">
            <a:avLst/>
          </a:prstGeom>
        </p:spPr>
      </p:pic>
      <p:sp>
        <p:nvSpPr>
          <p:cNvPr id="3" name="TextBox 2">
            <a:extLst>
              <a:ext uri="{FF2B5EF4-FFF2-40B4-BE49-F238E27FC236}">
                <a16:creationId xmlns:a16="http://schemas.microsoft.com/office/drawing/2014/main" id="{4FA92DBC-F5FF-3158-4ECD-B326E30A29DA}"/>
              </a:ext>
            </a:extLst>
          </p:cNvPr>
          <p:cNvSpPr txBox="1"/>
          <p:nvPr/>
        </p:nvSpPr>
        <p:spPr>
          <a:xfrm>
            <a:off x="525379" y="1374473"/>
            <a:ext cx="3339486" cy="830997"/>
          </a:xfrm>
          <a:prstGeom prst="rect">
            <a:avLst/>
          </a:prstGeom>
          <a:noFill/>
        </p:spPr>
        <p:txBody>
          <a:bodyPr wrap="square" rtlCol="0">
            <a:spAutoFit/>
          </a:bodyPr>
          <a:lstStyle/>
          <a:p>
            <a:r>
              <a:rPr lang="en-GB" sz="2400" dirty="0"/>
              <a:t>When something doesn’t feel right</a:t>
            </a:r>
            <a:r>
              <a:rPr lang="en-GB" sz="2400" dirty="0">
                <a:solidFill>
                  <a:schemeClr val="bg1"/>
                </a:solidFill>
              </a:rPr>
              <a:t>:</a:t>
            </a:r>
          </a:p>
        </p:txBody>
      </p:sp>
    </p:spTree>
    <p:extLst>
      <p:ext uri="{BB962C8B-B14F-4D97-AF65-F5344CB8AC3E}">
        <p14:creationId xmlns:p14="http://schemas.microsoft.com/office/powerpoint/2010/main" val="229978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4A3C5D-4EE5-5A28-2C9E-2B0440A2A06C}"/>
              </a:ext>
            </a:extLst>
          </p:cNvPr>
          <p:cNvSpPr/>
          <p:nvPr/>
        </p:nvSpPr>
        <p:spPr>
          <a:xfrm>
            <a:off x="-1" y="-1"/>
            <a:ext cx="12192001" cy="95265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rawing&#10;&#10;Description automatically generated">
            <a:extLst>
              <a:ext uri="{FF2B5EF4-FFF2-40B4-BE49-F238E27FC236}">
                <a16:creationId xmlns:a16="http://schemas.microsoft.com/office/drawing/2014/main" id="{7D59290A-79A9-335F-76CB-6C67770A8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59" y="-80002"/>
            <a:ext cx="1768114" cy="831153"/>
          </a:xfrm>
          <a:prstGeom prst="rect">
            <a:avLst/>
          </a:prstGeom>
        </p:spPr>
      </p:pic>
      <p:sp>
        <p:nvSpPr>
          <p:cNvPr id="7" name="TextBox 6">
            <a:extLst>
              <a:ext uri="{FF2B5EF4-FFF2-40B4-BE49-F238E27FC236}">
                <a16:creationId xmlns:a16="http://schemas.microsoft.com/office/drawing/2014/main" id="{71EAF022-2BD1-6B5E-6033-6D61256DCD30}"/>
              </a:ext>
            </a:extLst>
          </p:cNvPr>
          <p:cNvSpPr txBox="1"/>
          <p:nvPr/>
        </p:nvSpPr>
        <p:spPr>
          <a:xfrm>
            <a:off x="1146048" y="64749"/>
            <a:ext cx="7490118" cy="523220"/>
          </a:xfrm>
          <a:prstGeom prst="rect">
            <a:avLst/>
          </a:prstGeom>
          <a:noFill/>
        </p:spPr>
        <p:txBody>
          <a:bodyPr wrap="square" rtlCol="0">
            <a:spAutoFit/>
          </a:bodyPr>
          <a:lstStyle/>
          <a:p>
            <a:pPr algn="r"/>
            <a:r>
              <a:rPr lang="en-GB" sz="2800" b="1" dirty="0"/>
              <a:t>What to do if you’re concerned</a:t>
            </a:r>
          </a:p>
        </p:txBody>
      </p:sp>
      <p:pic>
        <p:nvPicPr>
          <p:cNvPr id="3" name="Picture 2">
            <a:extLst>
              <a:ext uri="{FF2B5EF4-FFF2-40B4-BE49-F238E27FC236}">
                <a16:creationId xmlns:a16="http://schemas.microsoft.com/office/drawing/2014/main" id="{5B4E8BB7-4C40-4F41-DB69-D6966F4972EB}"/>
              </a:ext>
            </a:extLst>
          </p:cNvPr>
          <p:cNvPicPr>
            <a:picLocks noChangeAspect="1"/>
          </p:cNvPicPr>
          <p:nvPr/>
        </p:nvPicPr>
        <p:blipFill rotWithShape="1">
          <a:blip r:embed="rId4"/>
          <a:srcRect l="65244" t="17295" r="4357" b="29453"/>
          <a:stretch/>
        </p:blipFill>
        <p:spPr>
          <a:xfrm>
            <a:off x="11169793" y="64749"/>
            <a:ext cx="849938" cy="816387"/>
          </a:xfrm>
          <a:prstGeom prst="rect">
            <a:avLst/>
          </a:prstGeom>
        </p:spPr>
      </p:pic>
      <p:sp>
        <p:nvSpPr>
          <p:cNvPr id="11" name="TextBox 10">
            <a:extLst>
              <a:ext uri="{FF2B5EF4-FFF2-40B4-BE49-F238E27FC236}">
                <a16:creationId xmlns:a16="http://schemas.microsoft.com/office/drawing/2014/main" id="{CBFA7404-6FC1-7C84-E896-F973ABA3851A}"/>
              </a:ext>
            </a:extLst>
          </p:cNvPr>
          <p:cNvSpPr txBox="1"/>
          <p:nvPr/>
        </p:nvSpPr>
        <p:spPr>
          <a:xfrm>
            <a:off x="898685" y="2402385"/>
            <a:ext cx="7038307" cy="1015663"/>
          </a:xfrm>
          <a:prstGeom prst="rect">
            <a:avLst/>
          </a:prstGeom>
          <a:noFill/>
        </p:spPr>
        <p:txBody>
          <a:bodyPr wrap="square">
            <a:spAutoFit/>
          </a:bodyPr>
          <a:lstStyle/>
          <a:p>
            <a:pPr marL="342900" lvl="0" indent="-342900">
              <a:buFont typeface="Symbol" panose="05050102010706020507" pitchFamily="18" charset="2"/>
              <a:buChar char=""/>
            </a:pPr>
            <a:r>
              <a:rPr lang="en-GB" sz="2000" dirty="0">
                <a:effectLst/>
                <a:latin typeface="Calibri" panose="020F0502020204030204" pitchFamily="34" charset="0"/>
                <a:ea typeface="Times New Roman" panose="02020603050405020304" pitchFamily="18" charset="0"/>
              </a:rPr>
              <a:t>You overhear a care worker in the staffroom explain to a colleague that she is in debt to care recruiter, is isolated, no food etc </a:t>
            </a:r>
            <a:endParaRPr lang="en-GB" sz="2000" dirty="0">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E8824B9A-D75D-1D50-7A82-DFE8D75089AC}"/>
              </a:ext>
            </a:extLst>
          </p:cNvPr>
          <p:cNvSpPr txBox="1"/>
          <p:nvPr/>
        </p:nvSpPr>
        <p:spPr>
          <a:xfrm>
            <a:off x="863441" y="3787380"/>
            <a:ext cx="7038308" cy="707886"/>
          </a:xfrm>
          <a:prstGeom prst="rect">
            <a:avLst/>
          </a:prstGeom>
          <a:noFill/>
        </p:spPr>
        <p:txBody>
          <a:bodyPr wrap="square">
            <a:spAutoFit/>
          </a:bodyPr>
          <a:lstStyle/>
          <a:p>
            <a:pPr marL="342900" lvl="0" indent="-342900">
              <a:buFont typeface="Symbol" panose="05050102010706020507" pitchFamily="18" charset="2"/>
              <a:buChar char=""/>
            </a:pPr>
            <a:r>
              <a:rPr lang="en-GB" sz="2000" dirty="0">
                <a:latin typeface="Calibri" panose="020F0502020204030204" pitchFamily="34" charset="0"/>
                <a:ea typeface="Calibri" panose="020F0502020204030204" pitchFamily="34" charset="0"/>
              </a:rPr>
              <a:t>You hear a care worker being shouted at over her mobile phone, She is visibly upset stating she needs her passport back</a:t>
            </a:r>
            <a:endParaRPr lang="en-GB" sz="2000" dirty="0">
              <a:effectLst/>
              <a:latin typeface="Calibri" panose="020F050202020403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AAF84B51-9C4F-1C17-A9EA-A870D3989A45}"/>
              </a:ext>
            </a:extLst>
          </p:cNvPr>
          <p:cNvSpPr txBox="1"/>
          <p:nvPr/>
        </p:nvSpPr>
        <p:spPr>
          <a:xfrm>
            <a:off x="898684" y="4938931"/>
            <a:ext cx="7038308" cy="1015663"/>
          </a:xfrm>
          <a:prstGeom prst="rect">
            <a:avLst/>
          </a:prstGeom>
          <a:noFill/>
        </p:spPr>
        <p:txBody>
          <a:bodyPr wrap="square">
            <a:spAutoFit/>
          </a:bodyPr>
          <a:lstStyle/>
          <a:p>
            <a:pPr marL="342900" lvl="0" indent="-342900">
              <a:buFont typeface="Symbol" panose="05050102010706020507" pitchFamily="18" charset="2"/>
              <a:buChar char=""/>
            </a:pPr>
            <a:r>
              <a:rPr lang="en-GB" sz="2000" dirty="0">
                <a:effectLst/>
                <a:latin typeface="Calibri" panose="020F0502020204030204" pitchFamily="34" charset="0"/>
                <a:ea typeface="Times New Roman" panose="02020603050405020304" pitchFamily="18" charset="0"/>
              </a:rPr>
              <a:t>You notice a care worker has bruising to her arms and looks tired, wearing the same clothes daily. </a:t>
            </a:r>
            <a:r>
              <a:rPr lang="en-GB" sz="2000" dirty="0">
                <a:latin typeface="Calibri" panose="020F0502020204030204" pitchFamily="34" charset="0"/>
                <a:ea typeface="Times New Roman" panose="02020603050405020304" pitchFamily="18" charset="0"/>
              </a:rPr>
              <a:t>Your colleague states they have noticed she </a:t>
            </a:r>
            <a:r>
              <a:rPr lang="en-GB" sz="2000" dirty="0">
                <a:effectLst/>
                <a:latin typeface="Calibri" panose="020F0502020204030204" pitchFamily="34" charset="0"/>
                <a:ea typeface="Times New Roman" panose="02020603050405020304" pitchFamily="18" charset="0"/>
              </a:rPr>
              <a:t>works 7 days per week</a:t>
            </a:r>
            <a:endParaRPr lang="en-GB" sz="2000" dirty="0">
              <a:effectLst/>
              <a:latin typeface="Calibri" panose="020F0502020204030204" pitchFamily="34" charset="0"/>
              <a:ea typeface="Calibri" panose="020F0502020204030204" pitchFamily="34" charset="0"/>
            </a:endParaRPr>
          </a:p>
        </p:txBody>
      </p:sp>
      <p:sp>
        <p:nvSpPr>
          <p:cNvPr id="15" name="TextBox 14">
            <a:extLst>
              <a:ext uri="{FF2B5EF4-FFF2-40B4-BE49-F238E27FC236}">
                <a16:creationId xmlns:a16="http://schemas.microsoft.com/office/drawing/2014/main" id="{BD861377-EE55-2B60-8858-05516C6A27C6}"/>
              </a:ext>
            </a:extLst>
          </p:cNvPr>
          <p:cNvSpPr txBox="1"/>
          <p:nvPr/>
        </p:nvSpPr>
        <p:spPr>
          <a:xfrm>
            <a:off x="908471" y="1674912"/>
            <a:ext cx="6693075" cy="369332"/>
          </a:xfrm>
          <a:prstGeom prst="rect">
            <a:avLst/>
          </a:prstGeom>
          <a:noFill/>
        </p:spPr>
        <p:txBody>
          <a:bodyPr wrap="square">
            <a:spAutoFit/>
          </a:bodyPr>
          <a:lstStyle/>
          <a:p>
            <a:r>
              <a:rPr lang="en-GB" b="1" dirty="0">
                <a:effectLst/>
                <a:latin typeface="Calibri" panose="020F0502020204030204" pitchFamily="34" charset="0"/>
                <a:ea typeface="Calibri" panose="020F0502020204030204" pitchFamily="34" charset="0"/>
              </a:rPr>
              <a:t>Below are possible examples that you may witness</a:t>
            </a:r>
          </a:p>
        </p:txBody>
      </p:sp>
      <p:pic>
        <p:nvPicPr>
          <p:cNvPr id="6" name="Picture 5" descr="A cartoon of a person sitting at a computer&#10;&#10;Description automatically generated">
            <a:extLst>
              <a:ext uri="{FF2B5EF4-FFF2-40B4-BE49-F238E27FC236}">
                <a16:creationId xmlns:a16="http://schemas.microsoft.com/office/drawing/2014/main" id="{466355A9-BB9E-DA08-DCEB-E622047638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6992" y="1194816"/>
            <a:ext cx="3657770" cy="3791712"/>
          </a:xfrm>
          <a:prstGeom prst="rect">
            <a:avLst/>
          </a:prstGeom>
        </p:spPr>
      </p:pic>
    </p:spTree>
    <p:extLst>
      <p:ext uri="{BB962C8B-B14F-4D97-AF65-F5344CB8AC3E}">
        <p14:creationId xmlns:p14="http://schemas.microsoft.com/office/powerpoint/2010/main" val="67511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DAB1DF-B9AA-C7C0-2C07-FB030652C7B4}"/>
              </a:ext>
            </a:extLst>
          </p:cNvPr>
          <p:cNvSpPr/>
          <p:nvPr/>
        </p:nvSpPr>
        <p:spPr>
          <a:xfrm>
            <a:off x="0" y="9713"/>
            <a:ext cx="12192001"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7E32C776-D623-73A8-0AF3-47EC90BA7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59" y="-80002"/>
            <a:ext cx="1768114" cy="831153"/>
          </a:xfrm>
          <a:prstGeom prst="rect">
            <a:avLst/>
          </a:prstGeom>
        </p:spPr>
      </p:pic>
      <p:sp>
        <p:nvSpPr>
          <p:cNvPr id="10" name="TextBox 9">
            <a:extLst>
              <a:ext uri="{FF2B5EF4-FFF2-40B4-BE49-F238E27FC236}">
                <a16:creationId xmlns:a16="http://schemas.microsoft.com/office/drawing/2014/main" id="{DBD79AD3-78E8-EF4A-3062-CB18774F00F6}"/>
              </a:ext>
            </a:extLst>
          </p:cNvPr>
          <p:cNvSpPr txBox="1"/>
          <p:nvPr/>
        </p:nvSpPr>
        <p:spPr>
          <a:xfrm>
            <a:off x="3088640" y="18025"/>
            <a:ext cx="7244080" cy="523220"/>
          </a:xfrm>
          <a:prstGeom prst="rect">
            <a:avLst/>
          </a:prstGeom>
          <a:noFill/>
        </p:spPr>
        <p:txBody>
          <a:bodyPr wrap="square" rtlCol="0">
            <a:spAutoFit/>
          </a:bodyPr>
          <a:lstStyle/>
          <a:p>
            <a:r>
              <a:rPr lang="en-GB" sz="2800" dirty="0"/>
              <a:t>Reporting if you are concerned for yourself   </a:t>
            </a:r>
          </a:p>
        </p:txBody>
      </p:sp>
      <p:pic>
        <p:nvPicPr>
          <p:cNvPr id="2" name="Picture 1">
            <a:extLst>
              <a:ext uri="{FF2B5EF4-FFF2-40B4-BE49-F238E27FC236}">
                <a16:creationId xmlns:a16="http://schemas.microsoft.com/office/drawing/2014/main" id="{1C5BB4F2-AE8F-C67C-3967-15CB6FA85C5C}"/>
              </a:ext>
            </a:extLst>
          </p:cNvPr>
          <p:cNvPicPr>
            <a:picLocks noChangeAspect="1"/>
          </p:cNvPicPr>
          <p:nvPr/>
        </p:nvPicPr>
        <p:blipFill rotWithShape="1">
          <a:blip r:embed="rId4"/>
          <a:srcRect l="65244" t="17295" r="4357" b="29453"/>
          <a:stretch/>
        </p:blipFill>
        <p:spPr>
          <a:xfrm>
            <a:off x="10878766" y="5548036"/>
            <a:ext cx="1070043" cy="1027804"/>
          </a:xfrm>
          <a:prstGeom prst="rect">
            <a:avLst/>
          </a:prstGeom>
        </p:spPr>
      </p:pic>
      <p:sp>
        <p:nvSpPr>
          <p:cNvPr id="7" name="TextBox 6">
            <a:extLst>
              <a:ext uri="{FF2B5EF4-FFF2-40B4-BE49-F238E27FC236}">
                <a16:creationId xmlns:a16="http://schemas.microsoft.com/office/drawing/2014/main" id="{AC164890-1BE2-FBE7-422B-1020D8F1D1A1}"/>
              </a:ext>
            </a:extLst>
          </p:cNvPr>
          <p:cNvSpPr txBox="1"/>
          <p:nvPr/>
        </p:nvSpPr>
        <p:spPr>
          <a:xfrm>
            <a:off x="2335722" y="1076733"/>
            <a:ext cx="9712116" cy="5909310"/>
          </a:xfrm>
          <a:prstGeom prst="rect">
            <a:avLst/>
          </a:prstGeom>
          <a:noFill/>
        </p:spPr>
        <p:txBody>
          <a:bodyPr wrap="square">
            <a:spAutoFit/>
          </a:bodyPr>
          <a:lstStyle/>
          <a:p>
            <a:r>
              <a:rPr lang="en-GB" dirty="0"/>
              <a:t>are not allowed to have your Identification Documents </a:t>
            </a:r>
          </a:p>
          <a:p>
            <a:endParaRPr lang="en-GB" dirty="0"/>
          </a:p>
          <a:p>
            <a:r>
              <a:rPr lang="en-GB" dirty="0"/>
              <a:t>are not allowed to leave your accommodation or place of work freely</a:t>
            </a:r>
          </a:p>
          <a:p>
            <a:endParaRPr lang="en-GB" dirty="0"/>
          </a:p>
          <a:p>
            <a:r>
              <a:rPr lang="en-GB" sz="1800" kern="0" dirty="0">
                <a:effectLst/>
                <a:latin typeface="Aptos" panose="020B0004020202020204" pitchFamily="34" charset="0"/>
                <a:ea typeface="Times New Roman" panose="02020603050405020304" pitchFamily="18" charset="0"/>
                <a:cs typeface="Arial" panose="020B0604020202020204" pitchFamily="34" charset="0"/>
              </a:rPr>
              <a:t>have  been deceived with regards to visa fees and are being forced to pay back large amounts of money to pay for the visa and travels costs. </a:t>
            </a:r>
          </a:p>
          <a:p>
            <a:endParaRPr lang="en-GB" kern="0" dirty="0">
              <a:latin typeface="Aptos" panose="020B0004020202020204" pitchFamily="34" charset="0"/>
              <a:ea typeface="Times New Roman" panose="02020603050405020304" pitchFamily="18" charset="0"/>
              <a:cs typeface="Arial" panose="020B0604020202020204" pitchFamily="34" charset="0"/>
            </a:endParaRPr>
          </a:p>
          <a:p>
            <a:r>
              <a:rPr lang="en-GB" kern="0" dirty="0">
                <a:latin typeface="Aptos" panose="020B0004020202020204" pitchFamily="34" charset="0"/>
                <a:ea typeface="Times New Roman" panose="02020603050405020304" pitchFamily="18" charset="0"/>
                <a:cs typeface="Arial" panose="020B0604020202020204" pitchFamily="34" charset="0"/>
              </a:rPr>
              <a:t>have been </a:t>
            </a:r>
            <a:r>
              <a:rPr lang="en-GB" sz="1800" kern="0" dirty="0">
                <a:effectLst/>
                <a:latin typeface="Aptos" panose="020B0004020202020204" pitchFamily="34" charset="0"/>
                <a:ea typeface="Times New Roman" panose="02020603050405020304" pitchFamily="18" charset="0"/>
                <a:cs typeface="Arial" panose="020B0604020202020204" pitchFamily="34" charset="0"/>
              </a:rPr>
              <a:t>promised hours that never materialised  </a:t>
            </a:r>
          </a:p>
          <a:p>
            <a:endParaRPr lang="en-GB" kern="0" dirty="0">
              <a:latin typeface="Calibri" panose="020F0502020204030204" pitchFamily="34" charset="0"/>
              <a:ea typeface="Times New Roman" panose="02020603050405020304" pitchFamily="18" charset="0"/>
              <a:cs typeface="Arial" panose="020B0604020202020204" pitchFamily="34" charset="0"/>
            </a:endParaRPr>
          </a:p>
          <a:p>
            <a:r>
              <a:rPr lang="en-GB" dirty="0"/>
              <a:t>have to pay extra charges to others in order to keep your job and/ accommodation</a:t>
            </a:r>
          </a:p>
          <a:p>
            <a:endParaRPr lang="en-GB" dirty="0"/>
          </a:p>
          <a:p>
            <a:r>
              <a:rPr lang="en-GB" dirty="0"/>
              <a:t>live in accommodation that is cold, damp, unclean and poorly equipped </a:t>
            </a:r>
          </a:p>
          <a:p>
            <a:endParaRPr lang="en-GB" dirty="0"/>
          </a:p>
          <a:p>
            <a:r>
              <a:rPr lang="en-GB" dirty="0"/>
              <a:t>are working longer hours than you expected and don’t have adequate breaks and days off </a:t>
            </a:r>
          </a:p>
          <a:p>
            <a:endParaRPr lang="en-GB" dirty="0"/>
          </a:p>
          <a:p>
            <a:r>
              <a:rPr lang="en-GB" dirty="0"/>
              <a:t>are not getting the pay you were expecting or receiving pay that doesn’t cover all your costs and needs</a:t>
            </a:r>
          </a:p>
          <a:p>
            <a:endParaRPr lang="en-GB" dirty="0"/>
          </a:p>
          <a:p>
            <a:r>
              <a:rPr lang="en-GB" dirty="0"/>
              <a:t>don’t feel safe and/or have  experienced violent or verbal threats</a:t>
            </a:r>
          </a:p>
          <a:p>
            <a:endParaRPr lang="en-GB" dirty="0"/>
          </a:p>
          <a:p>
            <a:r>
              <a:rPr lang="en-GB" dirty="0"/>
              <a:t>are feeling isolated, lonely and scared </a:t>
            </a:r>
          </a:p>
        </p:txBody>
      </p:sp>
      <p:sp>
        <p:nvSpPr>
          <p:cNvPr id="9" name="TextBox 8">
            <a:extLst>
              <a:ext uri="{FF2B5EF4-FFF2-40B4-BE49-F238E27FC236}">
                <a16:creationId xmlns:a16="http://schemas.microsoft.com/office/drawing/2014/main" id="{ED956EEE-4394-0D42-3C73-A44A2605F4F6}"/>
              </a:ext>
            </a:extLst>
          </p:cNvPr>
          <p:cNvSpPr txBox="1"/>
          <p:nvPr/>
        </p:nvSpPr>
        <p:spPr>
          <a:xfrm>
            <a:off x="163541" y="1177949"/>
            <a:ext cx="2154795" cy="2123658"/>
          </a:xfrm>
          <a:prstGeom prst="rect">
            <a:avLst/>
          </a:prstGeom>
          <a:noFill/>
        </p:spPr>
        <p:txBody>
          <a:bodyPr wrap="square" rtlCol="0">
            <a:spAutoFit/>
          </a:bodyPr>
          <a:lstStyle/>
          <a:p>
            <a:r>
              <a:rPr lang="en-GB" sz="6600" dirty="0"/>
              <a:t>IF YOU</a:t>
            </a:r>
          </a:p>
        </p:txBody>
      </p:sp>
      <p:pic>
        <p:nvPicPr>
          <p:cNvPr id="11" name="Picture 2" descr="5+ Thousand Cleaning Woman Silhouette Royalty-Free Images ...">
            <a:extLst>
              <a:ext uri="{FF2B5EF4-FFF2-40B4-BE49-F238E27FC236}">
                <a16:creationId xmlns:a16="http://schemas.microsoft.com/office/drawing/2014/main" id="{31417354-D32C-99B6-E261-AE4AFA27A6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227" t="6624" r="16695" b="1532"/>
          <a:stretch/>
        </p:blipFill>
        <p:spPr bwMode="auto">
          <a:xfrm>
            <a:off x="180928" y="3306206"/>
            <a:ext cx="2055765" cy="3312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1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animEffect transition="in" filter="fade">
                                      <p:cBhvr>
                                        <p:cTn id="32" dur="500"/>
                                        <p:tgtEl>
                                          <p:spTgt spid="7">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12" end="12"/>
                                            </p:txEl>
                                          </p:spTgt>
                                        </p:tgtEl>
                                        <p:attrNameLst>
                                          <p:attrName>style.visibility</p:attrName>
                                        </p:attrNameLst>
                                      </p:cBhvr>
                                      <p:to>
                                        <p:strVal val="visible"/>
                                      </p:to>
                                    </p:set>
                                    <p:animEffect transition="in" filter="fade">
                                      <p:cBhvr>
                                        <p:cTn id="37" dur="500"/>
                                        <p:tgtEl>
                                          <p:spTgt spid="7">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14" end="14"/>
                                            </p:txEl>
                                          </p:spTgt>
                                        </p:tgtEl>
                                        <p:attrNameLst>
                                          <p:attrName>style.visibility</p:attrName>
                                        </p:attrNameLst>
                                      </p:cBhvr>
                                      <p:to>
                                        <p:strVal val="visible"/>
                                      </p:to>
                                    </p:set>
                                    <p:animEffect transition="in" filter="fade">
                                      <p:cBhvr>
                                        <p:cTn id="42" dur="500"/>
                                        <p:tgtEl>
                                          <p:spTgt spid="7">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16" end="16"/>
                                            </p:txEl>
                                          </p:spTgt>
                                        </p:tgtEl>
                                        <p:attrNameLst>
                                          <p:attrName>style.visibility</p:attrName>
                                        </p:attrNameLst>
                                      </p:cBhvr>
                                      <p:to>
                                        <p:strVal val="visible"/>
                                      </p:to>
                                    </p:set>
                                    <p:animEffect transition="in" filter="fade">
                                      <p:cBhvr>
                                        <p:cTn id="47" dur="500"/>
                                        <p:tgtEl>
                                          <p:spTgt spid="7">
                                            <p:txEl>
                                              <p:pRg st="16" end="1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18" end="18"/>
                                            </p:txEl>
                                          </p:spTgt>
                                        </p:tgtEl>
                                        <p:attrNameLst>
                                          <p:attrName>style.visibility</p:attrName>
                                        </p:attrNameLst>
                                      </p:cBhvr>
                                      <p:to>
                                        <p:strVal val="visible"/>
                                      </p:to>
                                    </p:set>
                                    <p:animEffect transition="in" filter="fade">
                                      <p:cBhvr>
                                        <p:cTn id="52" dur="500"/>
                                        <p:tgtEl>
                                          <p:spTgt spid="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FFA23E-08D9-3B3C-C46D-7D6F435E878A}"/>
              </a:ext>
            </a:extLst>
          </p:cNvPr>
          <p:cNvSpPr txBox="1"/>
          <p:nvPr/>
        </p:nvSpPr>
        <p:spPr>
          <a:xfrm>
            <a:off x="371996" y="1371600"/>
            <a:ext cx="3454399" cy="1107996"/>
          </a:xfrm>
          <a:prstGeom prst="rect">
            <a:avLst/>
          </a:prstGeom>
          <a:noFill/>
        </p:spPr>
        <p:txBody>
          <a:bodyPr wrap="square" rtlCol="0">
            <a:spAutoFit/>
          </a:bodyPr>
          <a:lstStyle/>
          <a:p>
            <a:r>
              <a:rPr lang="en-GB" sz="6600" dirty="0"/>
              <a:t>IF YOU</a:t>
            </a:r>
          </a:p>
        </p:txBody>
      </p:sp>
      <p:sp>
        <p:nvSpPr>
          <p:cNvPr id="4" name="TextBox 3">
            <a:extLst>
              <a:ext uri="{FF2B5EF4-FFF2-40B4-BE49-F238E27FC236}">
                <a16:creationId xmlns:a16="http://schemas.microsoft.com/office/drawing/2014/main" id="{65C992B0-7DEF-7BAF-10D6-E0CA80C4C6E2}"/>
              </a:ext>
            </a:extLst>
          </p:cNvPr>
          <p:cNvSpPr txBox="1"/>
          <p:nvPr/>
        </p:nvSpPr>
        <p:spPr>
          <a:xfrm>
            <a:off x="3925992" y="1071801"/>
            <a:ext cx="6506120" cy="5786199"/>
          </a:xfrm>
          <a:prstGeom prst="rect">
            <a:avLst/>
          </a:prstGeom>
          <a:noFill/>
        </p:spPr>
        <p:txBody>
          <a:bodyPr wrap="square" rtlCol="0">
            <a:spAutoFit/>
          </a:bodyPr>
          <a:lstStyle/>
          <a:p>
            <a:r>
              <a:rPr lang="en-GB" sz="3200" dirty="0"/>
              <a:t>have experienced any of the statements listed, </a:t>
            </a:r>
          </a:p>
          <a:p>
            <a:r>
              <a:rPr lang="en-GB" sz="3200" dirty="0"/>
              <a:t>please contact as soon as possible: </a:t>
            </a:r>
          </a:p>
          <a:p>
            <a:endParaRPr lang="en-GB" sz="3200" dirty="0"/>
          </a:p>
          <a:p>
            <a:r>
              <a:rPr lang="en-GB" sz="3200" dirty="0"/>
              <a:t>The Modern Slavery Helpline</a:t>
            </a:r>
          </a:p>
          <a:p>
            <a:r>
              <a:rPr lang="en-GB" sz="3200" b="0" dirty="0"/>
              <a:t>(</a:t>
            </a:r>
            <a:r>
              <a:rPr lang="en-GB" sz="3200" b="0" kern="0" dirty="0">
                <a:effectLst/>
                <a:latin typeface="Calibri" panose="020F0502020204030204" pitchFamily="34" charset="0"/>
                <a:ea typeface="Times New Roman" panose="02020603050405020304" pitchFamily="18" charset="0"/>
                <a:cs typeface="Calibri" panose="020F0502020204030204" pitchFamily="34" charset="0"/>
              </a:rPr>
              <a:t>08000 121700) run by the charity Unseen.  You can report anonymously if you prefer.</a:t>
            </a:r>
          </a:p>
          <a:p>
            <a:r>
              <a:rPr lang="en-GB" sz="3200" kern="0" dirty="0">
                <a:latin typeface="Calibri" panose="020F0502020204030204" pitchFamily="34" charset="0"/>
                <a:ea typeface="Times New Roman" panose="02020603050405020304" pitchFamily="18" charset="0"/>
                <a:cs typeface="Calibri" panose="020F0502020204030204" pitchFamily="34" charset="0"/>
              </a:rPr>
              <a:t>Or The Police </a:t>
            </a:r>
          </a:p>
          <a:p>
            <a:r>
              <a:rPr lang="en-GB" sz="3200" b="0" kern="0" dirty="0">
                <a:effectLst/>
                <a:latin typeface="Calibri" panose="020F0502020204030204" pitchFamily="34" charset="0"/>
                <a:ea typeface="Times New Roman" panose="02020603050405020304" pitchFamily="18" charset="0"/>
                <a:cs typeface="Calibri" panose="020F0502020204030204" pitchFamily="34" charset="0"/>
              </a:rPr>
              <a:t>(999 for an emergency</a:t>
            </a:r>
          </a:p>
          <a:p>
            <a:r>
              <a:rPr lang="en-GB" sz="3200" kern="0" dirty="0">
                <a:latin typeface="Calibri" panose="020F0502020204030204" pitchFamily="34" charset="0"/>
                <a:ea typeface="Times New Roman" panose="02020603050405020304" pitchFamily="18" charset="0"/>
                <a:cs typeface="Calibri" panose="020F0502020204030204" pitchFamily="34" charset="0"/>
              </a:rPr>
              <a:t>101 for non-emergency</a:t>
            </a:r>
            <a:r>
              <a:rPr lang="en-GB" sz="3200" b="0" kern="0" dirty="0">
                <a:effectLst/>
                <a:latin typeface="Calibri" panose="020F0502020204030204" pitchFamily="34" charset="0"/>
                <a:ea typeface="Times New Roman" panose="02020603050405020304" pitchFamily="18" charset="0"/>
                <a:cs typeface="Calibri" panose="020F0502020204030204" pitchFamily="34" charset="0"/>
              </a:rPr>
              <a:t>)</a:t>
            </a:r>
          </a:p>
          <a:p>
            <a:r>
              <a:rPr lang="en-GB" dirty="0"/>
              <a:t> </a:t>
            </a:r>
          </a:p>
        </p:txBody>
      </p:sp>
      <p:pic>
        <p:nvPicPr>
          <p:cNvPr id="6" name="Picture 5">
            <a:extLst>
              <a:ext uri="{FF2B5EF4-FFF2-40B4-BE49-F238E27FC236}">
                <a16:creationId xmlns:a16="http://schemas.microsoft.com/office/drawing/2014/main" id="{81947B3F-2957-F70F-A1AB-4881F76AC8F3}"/>
              </a:ext>
            </a:extLst>
          </p:cNvPr>
          <p:cNvPicPr>
            <a:picLocks noChangeAspect="1"/>
          </p:cNvPicPr>
          <p:nvPr/>
        </p:nvPicPr>
        <p:blipFill rotWithShape="1">
          <a:blip r:embed="rId2"/>
          <a:srcRect l="65244" t="17295" r="4357" b="29453"/>
          <a:stretch/>
        </p:blipFill>
        <p:spPr>
          <a:xfrm>
            <a:off x="10789855" y="5558280"/>
            <a:ext cx="992379" cy="953206"/>
          </a:xfrm>
          <a:prstGeom prst="rect">
            <a:avLst/>
          </a:prstGeom>
        </p:spPr>
      </p:pic>
      <p:sp>
        <p:nvSpPr>
          <p:cNvPr id="2" name="Rectangle 1">
            <a:extLst>
              <a:ext uri="{FF2B5EF4-FFF2-40B4-BE49-F238E27FC236}">
                <a16:creationId xmlns:a16="http://schemas.microsoft.com/office/drawing/2014/main" id="{63E2E804-B0F6-8B3B-B7D0-D95876609D26}"/>
              </a:ext>
            </a:extLst>
          </p:cNvPr>
          <p:cNvSpPr/>
          <p:nvPr/>
        </p:nvSpPr>
        <p:spPr>
          <a:xfrm>
            <a:off x="0" y="9713"/>
            <a:ext cx="12192001" cy="10508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341" y="-107045"/>
            <a:ext cx="2235536" cy="1050878"/>
          </a:xfrm>
          <a:prstGeom prst="rect">
            <a:avLst/>
          </a:prstGeom>
        </p:spPr>
      </p:pic>
      <p:pic>
        <p:nvPicPr>
          <p:cNvPr id="10" name="Picture 2" descr="5+ Thousand Cleaning Woman Silhouette Royalty-Free Images ...">
            <a:extLst>
              <a:ext uri="{FF2B5EF4-FFF2-40B4-BE49-F238E27FC236}">
                <a16:creationId xmlns:a16="http://schemas.microsoft.com/office/drawing/2014/main" id="{BF9436AE-7AA8-DFB9-1A98-1D1652A09E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27" t="6624" r="16695" b="1532"/>
          <a:stretch/>
        </p:blipFill>
        <p:spPr bwMode="auto">
          <a:xfrm>
            <a:off x="577168" y="2721926"/>
            <a:ext cx="2055765" cy="3312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575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2E804-B0F6-8B3B-B7D0-D95876609D26}"/>
              </a:ext>
            </a:extLst>
          </p:cNvPr>
          <p:cNvSpPr/>
          <p:nvPr/>
        </p:nvSpPr>
        <p:spPr>
          <a:xfrm>
            <a:off x="0" y="9712"/>
            <a:ext cx="12192001" cy="12686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Summary   </a:t>
            </a:r>
          </a:p>
        </p:txBody>
      </p:sp>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549"/>
            <a:ext cx="2235536" cy="1050878"/>
          </a:xfrm>
          <a:prstGeom prst="rect">
            <a:avLst/>
          </a:prstGeom>
        </p:spPr>
      </p:pic>
      <p:pic>
        <p:nvPicPr>
          <p:cNvPr id="8" name="Picture 7">
            <a:extLst>
              <a:ext uri="{FF2B5EF4-FFF2-40B4-BE49-F238E27FC236}">
                <a16:creationId xmlns:a16="http://schemas.microsoft.com/office/drawing/2014/main" id="{81947B3F-2957-F70F-A1AB-4881F76AC8F3}"/>
              </a:ext>
            </a:extLst>
          </p:cNvPr>
          <p:cNvPicPr>
            <a:picLocks noChangeAspect="1"/>
          </p:cNvPicPr>
          <p:nvPr/>
        </p:nvPicPr>
        <p:blipFill rotWithShape="1">
          <a:blip r:embed="rId3"/>
          <a:srcRect l="65244" t="17295" r="4357" b="29453"/>
          <a:stretch/>
        </p:blipFill>
        <p:spPr>
          <a:xfrm>
            <a:off x="11025705" y="107385"/>
            <a:ext cx="992379" cy="953206"/>
          </a:xfrm>
          <a:prstGeom prst="rect">
            <a:avLst/>
          </a:prstGeom>
        </p:spPr>
      </p:pic>
      <p:sp>
        <p:nvSpPr>
          <p:cNvPr id="3" name="TextBox 2">
            <a:extLst>
              <a:ext uri="{FF2B5EF4-FFF2-40B4-BE49-F238E27FC236}">
                <a16:creationId xmlns:a16="http://schemas.microsoft.com/office/drawing/2014/main" id="{0998C2E0-31E0-0FDB-92D1-78FE5CF8FFF6}"/>
              </a:ext>
            </a:extLst>
          </p:cNvPr>
          <p:cNvSpPr txBox="1"/>
          <p:nvPr/>
        </p:nvSpPr>
        <p:spPr>
          <a:xfrm>
            <a:off x="235903" y="1823822"/>
            <a:ext cx="2519464" cy="1477328"/>
          </a:xfrm>
          <a:prstGeom prst="rect">
            <a:avLst/>
          </a:prstGeom>
          <a:noFill/>
        </p:spPr>
        <p:txBody>
          <a:bodyPr wrap="square" rtlCol="0">
            <a:spAutoFit/>
          </a:bodyPr>
          <a:lstStyle/>
          <a:p>
            <a:r>
              <a:rPr lang="en-GB" dirty="0"/>
              <a:t>1. Recognise that Modern Slavery is present in the Care sector and in our communities </a:t>
            </a:r>
          </a:p>
        </p:txBody>
      </p:sp>
      <p:sp>
        <p:nvSpPr>
          <p:cNvPr id="5" name="TextBox 4">
            <a:extLst>
              <a:ext uri="{FF2B5EF4-FFF2-40B4-BE49-F238E27FC236}">
                <a16:creationId xmlns:a16="http://schemas.microsoft.com/office/drawing/2014/main" id="{7CCDCFFA-0680-4E99-2EC5-4FECE2D0448F}"/>
              </a:ext>
            </a:extLst>
          </p:cNvPr>
          <p:cNvSpPr txBox="1"/>
          <p:nvPr/>
        </p:nvSpPr>
        <p:spPr>
          <a:xfrm>
            <a:off x="4487441" y="1816145"/>
            <a:ext cx="2519464" cy="1200329"/>
          </a:xfrm>
          <a:prstGeom prst="rect">
            <a:avLst/>
          </a:prstGeom>
          <a:noFill/>
        </p:spPr>
        <p:txBody>
          <a:bodyPr wrap="square" rtlCol="0">
            <a:spAutoFit/>
          </a:bodyPr>
          <a:lstStyle/>
          <a:p>
            <a:r>
              <a:rPr lang="en-GB" dirty="0"/>
              <a:t>3. Beware of  the signs of someone who is caught up modern slavery  </a:t>
            </a:r>
          </a:p>
        </p:txBody>
      </p:sp>
      <p:sp>
        <p:nvSpPr>
          <p:cNvPr id="6" name="TextBox 5">
            <a:extLst>
              <a:ext uri="{FF2B5EF4-FFF2-40B4-BE49-F238E27FC236}">
                <a16:creationId xmlns:a16="http://schemas.microsoft.com/office/drawing/2014/main" id="{CB2BE974-0336-8576-A10A-747479D0EB2E}"/>
              </a:ext>
            </a:extLst>
          </p:cNvPr>
          <p:cNvSpPr txBox="1"/>
          <p:nvPr/>
        </p:nvSpPr>
        <p:spPr>
          <a:xfrm>
            <a:off x="8330582" y="1816145"/>
            <a:ext cx="2519464" cy="1200329"/>
          </a:xfrm>
          <a:prstGeom prst="rect">
            <a:avLst/>
          </a:prstGeom>
          <a:noFill/>
        </p:spPr>
        <p:txBody>
          <a:bodyPr wrap="square" rtlCol="0">
            <a:spAutoFit/>
          </a:bodyPr>
          <a:lstStyle/>
          <a:p>
            <a:r>
              <a:rPr lang="en-GB" dirty="0"/>
              <a:t>4. Know that you are not expected to investigate or act on behalf of the Police   </a:t>
            </a:r>
          </a:p>
        </p:txBody>
      </p:sp>
      <p:sp>
        <p:nvSpPr>
          <p:cNvPr id="7" name="TextBox 6">
            <a:extLst>
              <a:ext uri="{FF2B5EF4-FFF2-40B4-BE49-F238E27FC236}">
                <a16:creationId xmlns:a16="http://schemas.microsoft.com/office/drawing/2014/main" id="{D9AF5BC5-C541-B8F3-C03D-5DD781FF8B53}"/>
              </a:ext>
            </a:extLst>
          </p:cNvPr>
          <p:cNvSpPr txBox="1"/>
          <p:nvPr/>
        </p:nvSpPr>
        <p:spPr>
          <a:xfrm>
            <a:off x="8330582" y="3545875"/>
            <a:ext cx="2519464" cy="3416320"/>
          </a:xfrm>
          <a:prstGeom prst="rect">
            <a:avLst/>
          </a:prstGeom>
          <a:noFill/>
        </p:spPr>
        <p:txBody>
          <a:bodyPr wrap="square" rtlCol="0">
            <a:spAutoFit/>
          </a:bodyPr>
          <a:lstStyle/>
          <a:p>
            <a:r>
              <a:rPr lang="en-GB" dirty="0"/>
              <a:t>5. If you have concerns contact :</a:t>
            </a:r>
          </a:p>
          <a:p>
            <a:r>
              <a:rPr lang="en-GB" sz="1800" b="1" dirty="0"/>
              <a:t>The Modern Slavery Helpline run by the charity Unseen</a:t>
            </a:r>
          </a:p>
          <a:p>
            <a:r>
              <a:rPr lang="en-GB" sz="1800" b="0" dirty="0"/>
              <a:t>(</a:t>
            </a:r>
            <a:r>
              <a:rPr lang="en-GB" sz="1800" b="0" kern="0" dirty="0">
                <a:effectLst/>
                <a:latin typeface="Calibri" panose="020F0502020204030204" pitchFamily="34" charset="0"/>
                <a:ea typeface="Times New Roman" panose="02020603050405020304" pitchFamily="18" charset="0"/>
                <a:cs typeface="Calibri" panose="020F0502020204030204" pitchFamily="34" charset="0"/>
              </a:rPr>
              <a:t>08000 121700) </a:t>
            </a:r>
          </a:p>
          <a:p>
            <a:r>
              <a:rPr lang="en-GB" sz="1800" b="1" kern="0" dirty="0">
                <a:latin typeface="Calibri" panose="020F0502020204030204" pitchFamily="34" charset="0"/>
                <a:ea typeface="Times New Roman" panose="02020603050405020304" pitchFamily="18" charset="0"/>
                <a:cs typeface="Calibri" panose="020F0502020204030204" pitchFamily="34" charset="0"/>
              </a:rPr>
              <a:t>Or The Police </a:t>
            </a:r>
          </a:p>
          <a:p>
            <a:r>
              <a:rPr lang="en-GB" sz="1800" b="0" kern="0" dirty="0">
                <a:effectLst/>
                <a:latin typeface="Calibri" panose="020F0502020204030204" pitchFamily="34" charset="0"/>
                <a:ea typeface="Times New Roman" panose="02020603050405020304" pitchFamily="18" charset="0"/>
                <a:cs typeface="Calibri" panose="020F0502020204030204" pitchFamily="34" charset="0"/>
              </a:rPr>
              <a:t>(999 for an emergency</a:t>
            </a:r>
          </a:p>
          <a:p>
            <a:r>
              <a:rPr lang="en-GB" sz="1800" kern="0" dirty="0">
                <a:latin typeface="Calibri" panose="020F0502020204030204" pitchFamily="34" charset="0"/>
                <a:ea typeface="Times New Roman" panose="02020603050405020304" pitchFamily="18" charset="0"/>
                <a:cs typeface="Calibri" panose="020F0502020204030204" pitchFamily="34" charset="0"/>
              </a:rPr>
              <a:t>101 for non-emergency</a:t>
            </a:r>
            <a:r>
              <a:rPr lang="en-GB" sz="1800" b="0" kern="0" dirty="0">
                <a:effectLst/>
                <a:latin typeface="Calibri" panose="020F0502020204030204" pitchFamily="34" charset="0"/>
                <a:ea typeface="Times New Roman" panose="02020603050405020304" pitchFamily="18" charset="0"/>
                <a:cs typeface="Calibri" panose="020F0502020204030204" pitchFamily="34" charset="0"/>
              </a:rPr>
              <a:t>)</a:t>
            </a:r>
          </a:p>
          <a:p>
            <a:r>
              <a:rPr lang="en-GB" dirty="0"/>
              <a:t> </a:t>
            </a:r>
          </a:p>
          <a:p>
            <a:endParaRPr lang="en-GB" dirty="0"/>
          </a:p>
          <a:p>
            <a:r>
              <a:rPr lang="en-GB" dirty="0"/>
              <a:t>  </a:t>
            </a:r>
          </a:p>
        </p:txBody>
      </p:sp>
      <p:sp>
        <p:nvSpPr>
          <p:cNvPr id="10" name="TextBox 9">
            <a:extLst>
              <a:ext uri="{FF2B5EF4-FFF2-40B4-BE49-F238E27FC236}">
                <a16:creationId xmlns:a16="http://schemas.microsoft.com/office/drawing/2014/main" id="{36E213F2-7455-5115-63FA-5C6EFAA8D464}"/>
              </a:ext>
            </a:extLst>
          </p:cNvPr>
          <p:cNvSpPr txBox="1"/>
          <p:nvPr/>
        </p:nvSpPr>
        <p:spPr>
          <a:xfrm>
            <a:off x="347417" y="3833850"/>
            <a:ext cx="2519464" cy="1200329"/>
          </a:xfrm>
          <a:prstGeom prst="rect">
            <a:avLst/>
          </a:prstGeom>
          <a:noFill/>
        </p:spPr>
        <p:txBody>
          <a:bodyPr wrap="square" rtlCol="0">
            <a:spAutoFit/>
          </a:bodyPr>
          <a:lstStyle/>
          <a:p>
            <a:r>
              <a:rPr lang="en-GB" dirty="0"/>
              <a:t>2. Raise awareness through  sharing this information and through the flyers  </a:t>
            </a:r>
          </a:p>
        </p:txBody>
      </p:sp>
      <p:pic>
        <p:nvPicPr>
          <p:cNvPr id="11" name="Picture 10" descr="A group of people with a broken glass">
            <a:extLst>
              <a:ext uri="{FF2B5EF4-FFF2-40B4-BE49-F238E27FC236}">
                <a16:creationId xmlns:a16="http://schemas.microsoft.com/office/drawing/2014/main" id="{12D24A4E-14FA-6F11-539D-934268040AEC}"/>
              </a:ext>
            </a:extLst>
          </p:cNvPr>
          <p:cNvPicPr>
            <a:picLocks noChangeAspect="1"/>
          </p:cNvPicPr>
          <p:nvPr/>
        </p:nvPicPr>
        <p:blipFill rotWithShape="1">
          <a:blip r:embed="rId4">
            <a:extLst>
              <a:ext uri="{28A0092B-C50C-407E-A947-70E740481C1C}">
                <a14:useLocalDpi xmlns:a14="http://schemas.microsoft.com/office/drawing/2010/main" val="0"/>
              </a:ext>
            </a:extLst>
          </a:blip>
          <a:srcRect l="10558" t="12295" r="18110" b="9610"/>
          <a:stretch/>
        </p:blipFill>
        <p:spPr>
          <a:xfrm>
            <a:off x="3028208" y="3346771"/>
            <a:ext cx="5011387" cy="2730372"/>
          </a:xfrm>
          <a:prstGeom prst="rect">
            <a:avLst/>
          </a:prstGeom>
        </p:spPr>
      </p:pic>
    </p:spTree>
    <p:extLst>
      <p:ext uri="{BB962C8B-B14F-4D97-AF65-F5344CB8AC3E}">
        <p14:creationId xmlns:p14="http://schemas.microsoft.com/office/powerpoint/2010/main" val="227388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Google Shape;184;p1"/>
          <p:cNvSpPr txBox="1"/>
          <p:nvPr/>
        </p:nvSpPr>
        <p:spPr>
          <a:xfrm>
            <a:off x="5231904" y="328026"/>
            <a:ext cx="300000" cy="400200"/>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GB" sz="2000" b="1">
                <a:solidFill>
                  <a:schemeClr val="dk1"/>
                </a:solidFill>
                <a:latin typeface="Calibri"/>
                <a:ea typeface="Calibri"/>
                <a:cs typeface="Calibri"/>
                <a:sym typeface="Calibri"/>
              </a:rPr>
              <a:t>  </a:t>
            </a:r>
            <a:endParaRPr sz="2000" b="1">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810F2DFD-6A67-3E10-E485-421A12AAD6F3}"/>
              </a:ext>
            </a:extLst>
          </p:cNvPr>
          <p:cNvSpPr/>
          <p:nvPr/>
        </p:nvSpPr>
        <p:spPr>
          <a:xfrm>
            <a:off x="0" y="0"/>
            <a:ext cx="12192001" cy="1219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Post course evaluation </a:t>
            </a:r>
          </a:p>
        </p:txBody>
      </p:sp>
      <p:pic>
        <p:nvPicPr>
          <p:cNvPr id="4" name="Google Shape;187;p1"/>
          <p:cNvPicPr preferRelativeResize="0"/>
          <p:nvPr/>
        </p:nvPicPr>
        <p:blipFill rotWithShape="1">
          <a:blip r:embed="rId3">
            <a:alphaModFix/>
          </a:blip>
          <a:srcRect/>
          <a:stretch/>
        </p:blipFill>
        <p:spPr>
          <a:xfrm>
            <a:off x="0" y="35050"/>
            <a:ext cx="2124683" cy="986152"/>
          </a:xfrm>
          <a:prstGeom prst="rect">
            <a:avLst/>
          </a:prstGeom>
          <a:noFill/>
          <a:ln>
            <a:noFill/>
          </a:ln>
        </p:spPr>
      </p:pic>
      <p:pic>
        <p:nvPicPr>
          <p:cNvPr id="5" name="Picture 4">
            <a:extLst>
              <a:ext uri="{FF2B5EF4-FFF2-40B4-BE49-F238E27FC236}">
                <a16:creationId xmlns:a16="http://schemas.microsoft.com/office/drawing/2014/main" id="{958BE134-2A4A-F823-E351-1D145C979DC3}"/>
              </a:ext>
            </a:extLst>
          </p:cNvPr>
          <p:cNvPicPr>
            <a:picLocks noChangeAspect="1"/>
          </p:cNvPicPr>
          <p:nvPr/>
        </p:nvPicPr>
        <p:blipFill rotWithShape="1">
          <a:blip r:embed="rId4"/>
          <a:srcRect l="65244" t="17295" r="4357" b="29453"/>
          <a:stretch/>
        </p:blipFill>
        <p:spPr>
          <a:xfrm>
            <a:off x="10848286" y="58776"/>
            <a:ext cx="1070043" cy="1027804"/>
          </a:xfrm>
          <a:prstGeom prst="rect">
            <a:avLst/>
          </a:prstGeom>
        </p:spPr>
      </p:pic>
      <p:pic>
        <p:nvPicPr>
          <p:cNvPr id="1028" name="Picture 4" descr="Female Silhouette Mobile Chat Woman Using Phone Stock Footage - Video of  mobile, dark: 216117136">
            <a:extLst>
              <a:ext uri="{FF2B5EF4-FFF2-40B4-BE49-F238E27FC236}">
                <a16:creationId xmlns:a16="http://schemas.microsoft.com/office/drawing/2014/main" id="{4BD09FDB-C591-6420-360B-07AF0804DD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150"/>
          <a:stretch/>
        </p:blipFill>
        <p:spPr bwMode="auto">
          <a:xfrm flipH="1">
            <a:off x="585216" y="2424113"/>
            <a:ext cx="3108960" cy="33548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7CCAE5D-55E3-3B2A-ECD5-BBF5F9718792}"/>
              </a:ext>
            </a:extLst>
          </p:cNvPr>
          <p:cNvSpPr/>
          <p:nvPr/>
        </p:nvSpPr>
        <p:spPr>
          <a:xfrm>
            <a:off x="2243328" y="3889248"/>
            <a:ext cx="1743456" cy="694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rrow: Right 2">
            <a:extLst>
              <a:ext uri="{FF2B5EF4-FFF2-40B4-BE49-F238E27FC236}">
                <a16:creationId xmlns:a16="http://schemas.microsoft.com/office/drawing/2014/main" id="{D2C4C2FA-486D-FAF1-B630-C44833DF0DAB}"/>
              </a:ext>
            </a:extLst>
          </p:cNvPr>
          <p:cNvSpPr/>
          <p:nvPr/>
        </p:nvSpPr>
        <p:spPr>
          <a:xfrm>
            <a:off x="2755392" y="3255264"/>
            <a:ext cx="2859889" cy="1219200"/>
          </a:xfrm>
          <a:prstGeom prst="rightArrow">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pic>
        <p:nvPicPr>
          <p:cNvPr id="8" name="Picture 7">
            <a:extLst>
              <a:ext uri="{FF2B5EF4-FFF2-40B4-BE49-F238E27FC236}">
                <a16:creationId xmlns:a16="http://schemas.microsoft.com/office/drawing/2014/main" id="{D89AB6CB-5D72-F47F-51F4-5BAFDA73A9FD}"/>
              </a:ext>
            </a:extLst>
          </p:cNvPr>
          <p:cNvPicPr>
            <a:picLocks noChangeAspect="1"/>
          </p:cNvPicPr>
          <p:nvPr/>
        </p:nvPicPr>
        <p:blipFill>
          <a:blip r:embed="rId6"/>
          <a:stretch>
            <a:fillRect/>
          </a:stretch>
        </p:blipFill>
        <p:spPr>
          <a:xfrm>
            <a:off x="6960704" y="2124484"/>
            <a:ext cx="3654524" cy="3654524"/>
          </a:xfrm>
          <a:prstGeom prst="rect">
            <a:avLst/>
          </a:prstGeom>
        </p:spPr>
      </p:pic>
    </p:spTree>
    <p:extLst>
      <p:ext uri="{BB962C8B-B14F-4D97-AF65-F5344CB8AC3E}">
        <p14:creationId xmlns:p14="http://schemas.microsoft.com/office/powerpoint/2010/main" val="3697556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2E804-B0F6-8B3B-B7D0-D95876609D26}"/>
              </a:ext>
            </a:extLst>
          </p:cNvPr>
          <p:cNvSpPr/>
          <p:nvPr/>
        </p:nvSpPr>
        <p:spPr>
          <a:xfrm>
            <a:off x="0" y="9712"/>
            <a:ext cx="12192001" cy="12686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549"/>
            <a:ext cx="2235536" cy="1050878"/>
          </a:xfrm>
          <a:prstGeom prst="rect">
            <a:avLst/>
          </a:prstGeom>
        </p:spPr>
      </p:pic>
      <p:pic>
        <p:nvPicPr>
          <p:cNvPr id="8" name="Picture 7">
            <a:extLst>
              <a:ext uri="{FF2B5EF4-FFF2-40B4-BE49-F238E27FC236}">
                <a16:creationId xmlns:a16="http://schemas.microsoft.com/office/drawing/2014/main" id="{81947B3F-2957-F70F-A1AB-4881F76AC8F3}"/>
              </a:ext>
            </a:extLst>
          </p:cNvPr>
          <p:cNvPicPr>
            <a:picLocks noChangeAspect="1"/>
          </p:cNvPicPr>
          <p:nvPr/>
        </p:nvPicPr>
        <p:blipFill rotWithShape="1">
          <a:blip r:embed="rId3"/>
          <a:srcRect l="65244" t="17295" r="4357" b="29453"/>
          <a:stretch/>
        </p:blipFill>
        <p:spPr>
          <a:xfrm>
            <a:off x="11025705" y="107385"/>
            <a:ext cx="992379" cy="953206"/>
          </a:xfrm>
          <a:prstGeom prst="rect">
            <a:avLst/>
          </a:prstGeom>
        </p:spPr>
      </p:pic>
      <p:sp>
        <p:nvSpPr>
          <p:cNvPr id="6" name="TextBox 5">
            <a:extLst>
              <a:ext uri="{FF2B5EF4-FFF2-40B4-BE49-F238E27FC236}">
                <a16:creationId xmlns:a16="http://schemas.microsoft.com/office/drawing/2014/main" id="{13A24453-F86D-CC18-EB20-074E42138E7D}"/>
              </a:ext>
            </a:extLst>
          </p:cNvPr>
          <p:cNvSpPr txBox="1"/>
          <p:nvPr/>
        </p:nvSpPr>
        <p:spPr>
          <a:xfrm>
            <a:off x="3384809" y="3149600"/>
            <a:ext cx="5422382" cy="707886"/>
          </a:xfrm>
          <a:prstGeom prst="rect">
            <a:avLst/>
          </a:prstGeom>
          <a:noFill/>
          <a:ln w="76200">
            <a:solidFill>
              <a:schemeClr val="tx1"/>
            </a:solidFill>
          </a:ln>
        </p:spPr>
        <p:txBody>
          <a:bodyPr wrap="none" rtlCol="0">
            <a:spAutoFit/>
          </a:bodyPr>
          <a:lstStyle/>
          <a:p>
            <a:r>
              <a:rPr lang="en-GB" sz="4000" dirty="0"/>
              <a:t>Thank you for attending </a:t>
            </a:r>
          </a:p>
        </p:txBody>
      </p:sp>
    </p:spTree>
    <p:extLst>
      <p:ext uri="{BB962C8B-B14F-4D97-AF65-F5344CB8AC3E}">
        <p14:creationId xmlns:p14="http://schemas.microsoft.com/office/powerpoint/2010/main" val="1566336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2E804-B0F6-8B3B-B7D0-D95876609D26}"/>
              </a:ext>
            </a:extLst>
          </p:cNvPr>
          <p:cNvSpPr/>
          <p:nvPr/>
        </p:nvSpPr>
        <p:spPr>
          <a:xfrm>
            <a:off x="0" y="9712"/>
            <a:ext cx="12192001" cy="12686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549"/>
            <a:ext cx="2235536" cy="1050878"/>
          </a:xfrm>
          <a:prstGeom prst="rect">
            <a:avLst/>
          </a:prstGeom>
        </p:spPr>
      </p:pic>
      <p:pic>
        <p:nvPicPr>
          <p:cNvPr id="8" name="Picture 7">
            <a:extLst>
              <a:ext uri="{FF2B5EF4-FFF2-40B4-BE49-F238E27FC236}">
                <a16:creationId xmlns:a16="http://schemas.microsoft.com/office/drawing/2014/main" id="{81947B3F-2957-F70F-A1AB-4881F76AC8F3}"/>
              </a:ext>
            </a:extLst>
          </p:cNvPr>
          <p:cNvPicPr>
            <a:picLocks noChangeAspect="1"/>
          </p:cNvPicPr>
          <p:nvPr/>
        </p:nvPicPr>
        <p:blipFill rotWithShape="1">
          <a:blip r:embed="rId3"/>
          <a:srcRect l="65244" t="17295" r="4357" b="29453"/>
          <a:stretch/>
        </p:blipFill>
        <p:spPr>
          <a:xfrm>
            <a:off x="11025705" y="107385"/>
            <a:ext cx="992379" cy="953206"/>
          </a:xfrm>
          <a:prstGeom prst="rect">
            <a:avLst/>
          </a:prstGeom>
        </p:spPr>
      </p:pic>
      <p:sp>
        <p:nvSpPr>
          <p:cNvPr id="6" name="TextBox 5">
            <a:extLst>
              <a:ext uri="{FF2B5EF4-FFF2-40B4-BE49-F238E27FC236}">
                <a16:creationId xmlns:a16="http://schemas.microsoft.com/office/drawing/2014/main" id="{13A24453-F86D-CC18-EB20-074E42138E7D}"/>
              </a:ext>
            </a:extLst>
          </p:cNvPr>
          <p:cNvSpPr txBox="1"/>
          <p:nvPr/>
        </p:nvSpPr>
        <p:spPr>
          <a:xfrm>
            <a:off x="4197609" y="4927600"/>
            <a:ext cx="1555554" cy="707886"/>
          </a:xfrm>
          <a:prstGeom prst="rect">
            <a:avLst/>
          </a:prstGeom>
          <a:noFill/>
        </p:spPr>
        <p:txBody>
          <a:bodyPr wrap="none" rtlCol="0">
            <a:spAutoFit/>
          </a:bodyPr>
          <a:lstStyle/>
          <a:p>
            <a:r>
              <a:rPr lang="en-GB" sz="4000" dirty="0"/>
              <a:t>Part 2 </a:t>
            </a:r>
          </a:p>
        </p:txBody>
      </p:sp>
      <p:sp>
        <p:nvSpPr>
          <p:cNvPr id="4" name="TextBox 3">
            <a:extLst>
              <a:ext uri="{FF2B5EF4-FFF2-40B4-BE49-F238E27FC236}">
                <a16:creationId xmlns:a16="http://schemas.microsoft.com/office/drawing/2014/main" id="{639DE666-E273-8340-DF45-9D38E4114B41}"/>
              </a:ext>
            </a:extLst>
          </p:cNvPr>
          <p:cNvSpPr txBox="1"/>
          <p:nvPr/>
        </p:nvSpPr>
        <p:spPr>
          <a:xfrm>
            <a:off x="822486" y="1957877"/>
            <a:ext cx="8305800" cy="2800767"/>
          </a:xfrm>
          <a:prstGeom prst="rect">
            <a:avLst/>
          </a:prstGeom>
          <a:noFill/>
        </p:spPr>
        <p:txBody>
          <a:bodyPr wrap="square">
            <a:spAutoFit/>
          </a:bodyPr>
          <a:lstStyle/>
          <a:p>
            <a:r>
              <a:rPr lang="en-GB" sz="4400" b="1" dirty="0"/>
              <a:t>Keeping  your</a:t>
            </a:r>
          </a:p>
          <a:p>
            <a:r>
              <a:rPr lang="en-GB" sz="4400" b="1" dirty="0"/>
              <a:t>Contracted care workers </a:t>
            </a:r>
          </a:p>
          <a:p>
            <a:r>
              <a:rPr lang="en-GB" sz="4400" b="1" dirty="0"/>
              <a:t>safe</a:t>
            </a:r>
            <a:r>
              <a:rPr lang="en-GB" sz="4400" dirty="0"/>
              <a:t> </a:t>
            </a:r>
            <a:r>
              <a:rPr lang="en-GB" sz="4400" b="1" dirty="0">
                <a:ea typeface="Calibri" panose="020F0502020204030204" pitchFamily="34" charset="0"/>
                <a:cs typeface="Calibri" panose="020F0502020204030204" pitchFamily="34" charset="0"/>
              </a:rPr>
              <a:t>from </a:t>
            </a:r>
          </a:p>
          <a:p>
            <a:r>
              <a:rPr lang="en-GB" sz="4400" b="1" dirty="0">
                <a:ea typeface="Calibri" panose="020F0502020204030204" pitchFamily="34" charset="0"/>
                <a:cs typeface="Calibri" panose="020F0502020204030204" pitchFamily="34" charset="0"/>
              </a:rPr>
              <a:t>modern slavery </a:t>
            </a:r>
          </a:p>
        </p:txBody>
      </p:sp>
      <p:pic>
        <p:nvPicPr>
          <p:cNvPr id="5" name="Picture 2" descr="5+ Thousand Cleaning Woman Silhouette Royalty-Free Images ...">
            <a:extLst>
              <a:ext uri="{FF2B5EF4-FFF2-40B4-BE49-F238E27FC236}">
                <a16:creationId xmlns:a16="http://schemas.microsoft.com/office/drawing/2014/main" id="{195583FD-A955-1603-693C-5150C80E95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27" t="6624" r="16695" b="1532"/>
          <a:stretch/>
        </p:blipFill>
        <p:spPr bwMode="auto">
          <a:xfrm>
            <a:off x="7943168" y="1445687"/>
            <a:ext cx="2938192" cy="4735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010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2E804-B0F6-8B3B-B7D0-D95876609D26}"/>
              </a:ext>
            </a:extLst>
          </p:cNvPr>
          <p:cNvSpPr/>
          <p:nvPr/>
        </p:nvSpPr>
        <p:spPr>
          <a:xfrm>
            <a:off x="0" y="9712"/>
            <a:ext cx="12192001" cy="12686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The current situation in the Care Sector </a:t>
            </a:r>
          </a:p>
        </p:txBody>
      </p:sp>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549"/>
            <a:ext cx="2235536" cy="1050878"/>
          </a:xfrm>
          <a:prstGeom prst="rect">
            <a:avLst/>
          </a:prstGeom>
        </p:spPr>
      </p:pic>
      <p:pic>
        <p:nvPicPr>
          <p:cNvPr id="8" name="Picture 7">
            <a:extLst>
              <a:ext uri="{FF2B5EF4-FFF2-40B4-BE49-F238E27FC236}">
                <a16:creationId xmlns:a16="http://schemas.microsoft.com/office/drawing/2014/main" id="{81947B3F-2957-F70F-A1AB-4881F76AC8F3}"/>
              </a:ext>
            </a:extLst>
          </p:cNvPr>
          <p:cNvPicPr>
            <a:picLocks noChangeAspect="1"/>
          </p:cNvPicPr>
          <p:nvPr/>
        </p:nvPicPr>
        <p:blipFill rotWithShape="1">
          <a:blip r:embed="rId3"/>
          <a:srcRect l="65244" t="17295" r="4357" b="29453"/>
          <a:stretch/>
        </p:blipFill>
        <p:spPr>
          <a:xfrm>
            <a:off x="11025705" y="107385"/>
            <a:ext cx="992379" cy="953206"/>
          </a:xfrm>
          <a:prstGeom prst="rect">
            <a:avLst/>
          </a:prstGeom>
        </p:spPr>
      </p:pic>
      <p:sp>
        <p:nvSpPr>
          <p:cNvPr id="3" name="TextBox 2">
            <a:extLst>
              <a:ext uri="{FF2B5EF4-FFF2-40B4-BE49-F238E27FC236}">
                <a16:creationId xmlns:a16="http://schemas.microsoft.com/office/drawing/2014/main" id="{DC45FC3B-7F11-EE2A-4F3D-F764E3B684B4}"/>
              </a:ext>
            </a:extLst>
          </p:cNvPr>
          <p:cNvSpPr txBox="1"/>
          <p:nvPr/>
        </p:nvSpPr>
        <p:spPr>
          <a:xfrm>
            <a:off x="274320" y="1769517"/>
            <a:ext cx="5161280" cy="3600986"/>
          </a:xfrm>
          <a:prstGeom prst="rect">
            <a:avLst/>
          </a:prstGeom>
          <a:solidFill>
            <a:srgbClr val="002060"/>
          </a:solidFill>
        </p:spPr>
        <p:txBody>
          <a:bodyPr wrap="square">
            <a:spAutoFit/>
          </a:bodyPr>
          <a:lstStyle/>
          <a:p>
            <a:r>
              <a:rPr lang="en-GB" sz="8000" dirty="0">
                <a:solidFill>
                  <a:srgbClr val="FFC000"/>
                </a:solidFill>
                <a:latin typeface="ADLaM Display" panose="02010000000000000000" pitchFamily="2" charset="0"/>
                <a:ea typeface="ADLaM Display" panose="02010000000000000000" pitchFamily="2" charset="0"/>
                <a:cs typeface="ADLaM Display" panose="02010000000000000000" pitchFamily="2" charset="0"/>
              </a:rPr>
              <a:t>606%</a:t>
            </a:r>
          </a:p>
          <a:p>
            <a:endParaRPr lang="en-GB" sz="3600" dirty="0">
              <a:solidFill>
                <a:srgbClr val="FFC000"/>
              </a:solidFill>
            </a:endParaRPr>
          </a:p>
          <a:p>
            <a:r>
              <a:rPr lang="en-GB" sz="2800" dirty="0">
                <a:solidFill>
                  <a:schemeClr val="bg1"/>
                </a:solidFill>
              </a:rPr>
              <a:t>increase in the number</a:t>
            </a:r>
          </a:p>
          <a:p>
            <a:r>
              <a:rPr lang="en-GB" sz="2800" dirty="0">
                <a:solidFill>
                  <a:schemeClr val="bg1"/>
                </a:solidFill>
              </a:rPr>
              <a:t>of modern slavery care</a:t>
            </a:r>
          </a:p>
          <a:p>
            <a:r>
              <a:rPr lang="en-GB" sz="2800" dirty="0">
                <a:solidFill>
                  <a:schemeClr val="bg1"/>
                </a:solidFill>
              </a:rPr>
              <a:t>sector cases from</a:t>
            </a:r>
          </a:p>
          <a:p>
            <a:r>
              <a:rPr lang="en-GB" sz="2800" dirty="0">
                <a:solidFill>
                  <a:schemeClr val="bg1"/>
                </a:solidFill>
              </a:rPr>
              <a:t>2021 to 2022.</a:t>
            </a:r>
          </a:p>
        </p:txBody>
      </p:sp>
      <p:sp>
        <p:nvSpPr>
          <p:cNvPr id="5" name="TextBox 4">
            <a:extLst>
              <a:ext uri="{FF2B5EF4-FFF2-40B4-BE49-F238E27FC236}">
                <a16:creationId xmlns:a16="http://schemas.microsoft.com/office/drawing/2014/main" id="{12AC05D5-6BA1-CF4E-760E-003A9BEAC604}"/>
              </a:ext>
            </a:extLst>
          </p:cNvPr>
          <p:cNvSpPr txBox="1"/>
          <p:nvPr/>
        </p:nvSpPr>
        <p:spPr>
          <a:xfrm>
            <a:off x="5811520" y="1769517"/>
            <a:ext cx="6106160" cy="4462760"/>
          </a:xfrm>
          <a:prstGeom prst="rect">
            <a:avLst/>
          </a:prstGeom>
          <a:solidFill>
            <a:srgbClr val="002060"/>
          </a:solidFill>
        </p:spPr>
        <p:txBody>
          <a:bodyPr wrap="square">
            <a:spAutoFit/>
          </a:bodyPr>
          <a:lstStyle/>
          <a:p>
            <a:r>
              <a:rPr lang="en-GB" sz="8800" dirty="0">
                <a:solidFill>
                  <a:srgbClr val="FFC000"/>
                </a:solidFill>
              </a:rPr>
              <a:t>712</a:t>
            </a:r>
          </a:p>
          <a:p>
            <a:endParaRPr lang="en-GB" sz="3600" dirty="0"/>
          </a:p>
          <a:p>
            <a:r>
              <a:rPr lang="en-GB" sz="3200" dirty="0">
                <a:solidFill>
                  <a:schemeClr val="bg1"/>
                </a:solidFill>
              </a:rPr>
              <a:t>potential victims of modern</a:t>
            </a:r>
          </a:p>
          <a:p>
            <a:r>
              <a:rPr lang="en-GB" sz="3200" dirty="0">
                <a:solidFill>
                  <a:schemeClr val="bg1"/>
                </a:solidFill>
              </a:rPr>
              <a:t>slavery were indicated in the</a:t>
            </a:r>
          </a:p>
          <a:p>
            <a:r>
              <a:rPr lang="en-GB" sz="3200" dirty="0">
                <a:solidFill>
                  <a:schemeClr val="bg1"/>
                </a:solidFill>
              </a:rPr>
              <a:t>care sector in 2022, comprising</a:t>
            </a:r>
          </a:p>
          <a:p>
            <a:r>
              <a:rPr lang="en-GB" sz="3200" dirty="0">
                <a:solidFill>
                  <a:schemeClr val="bg1"/>
                </a:solidFill>
              </a:rPr>
              <a:t>18% of all potential victims</a:t>
            </a:r>
          </a:p>
          <a:p>
            <a:r>
              <a:rPr lang="en-GB" sz="3200" dirty="0">
                <a:solidFill>
                  <a:schemeClr val="bg1"/>
                </a:solidFill>
              </a:rPr>
              <a:t>indicated through the Helpline</a:t>
            </a:r>
            <a:r>
              <a:rPr lang="en-GB" sz="3200" dirty="0"/>
              <a:t>.</a:t>
            </a:r>
          </a:p>
        </p:txBody>
      </p:sp>
    </p:spTree>
    <p:extLst>
      <p:ext uri="{BB962C8B-B14F-4D97-AF65-F5344CB8AC3E}">
        <p14:creationId xmlns:p14="http://schemas.microsoft.com/office/powerpoint/2010/main" val="2910149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Google Shape;184;p1"/>
          <p:cNvSpPr txBox="1"/>
          <p:nvPr/>
        </p:nvSpPr>
        <p:spPr>
          <a:xfrm>
            <a:off x="5231904" y="328026"/>
            <a:ext cx="300000" cy="400200"/>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GB" sz="2000" b="1">
                <a:solidFill>
                  <a:schemeClr val="dk1"/>
                </a:solidFill>
                <a:latin typeface="Calibri"/>
                <a:ea typeface="Calibri"/>
                <a:cs typeface="Calibri"/>
                <a:sym typeface="Calibri"/>
              </a:rPr>
              <a:t>  </a:t>
            </a:r>
            <a:endParaRPr sz="2000" b="1">
              <a:solidFill>
                <a:schemeClr val="dk1"/>
              </a:solidFill>
              <a:latin typeface="Calibri"/>
              <a:ea typeface="Calibri"/>
              <a:cs typeface="Calibri"/>
              <a:sym typeface="Calibri"/>
            </a:endParaRPr>
          </a:p>
        </p:txBody>
      </p:sp>
      <p:pic>
        <p:nvPicPr>
          <p:cNvPr id="188" name="Google Shape;188;p1" descr="Logo, company name&#10;&#10;Description automatically generated"/>
          <p:cNvPicPr preferRelativeResize="0"/>
          <p:nvPr/>
        </p:nvPicPr>
        <p:blipFill rotWithShape="1">
          <a:blip r:embed="rId3">
            <a:alphaModFix/>
          </a:blip>
          <a:srcRect/>
          <a:stretch/>
        </p:blipFill>
        <p:spPr>
          <a:xfrm>
            <a:off x="5633713" y="1598309"/>
            <a:ext cx="5575061" cy="4350528"/>
          </a:xfrm>
          <a:prstGeom prst="rect">
            <a:avLst/>
          </a:prstGeom>
          <a:noFill/>
          <a:ln>
            <a:noFill/>
          </a:ln>
        </p:spPr>
      </p:pic>
      <p:sp>
        <p:nvSpPr>
          <p:cNvPr id="2" name="Rectangle 1">
            <a:extLst>
              <a:ext uri="{FF2B5EF4-FFF2-40B4-BE49-F238E27FC236}">
                <a16:creationId xmlns:a16="http://schemas.microsoft.com/office/drawing/2014/main" id="{810F2DFD-6A67-3E10-E485-421A12AAD6F3}"/>
              </a:ext>
            </a:extLst>
          </p:cNvPr>
          <p:cNvSpPr/>
          <p:nvPr/>
        </p:nvSpPr>
        <p:spPr>
          <a:xfrm>
            <a:off x="0" y="0"/>
            <a:ext cx="12192001" cy="1219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Google Shape;185;p1"/>
          <p:cNvSpPr txBox="1"/>
          <p:nvPr/>
        </p:nvSpPr>
        <p:spPr>
          <a:xfrm>
            <a:off x="3346280" y="311088"/>
            <a:ext cx="5499439" cy="523180"/>
          </a:xfrm>
          <a:prstGeom prst="rect">
            <a:avLst/>
          </a:prstGeom>
          <a:noFill/>
          <a:ln>
            <a:noFill/>
          </a:ln>
        </p:spPr>
        <p:txBody>
          <a:bodyPr spcFirstLastPara="1" wrap="square" lIns="91425" tIns="45700" rIns="91425" bIns="45700" anchor="t" anchorCtr="0">
            <a:spAutoFit/>
          </a:bodyPr>
          <a:lstStyle/>
          <a:p>
            <a:pPr algn="ctr">
              <a:buClr>
                <a:srgbClr val="000000"/>
              </a:buClr>
              <a:buSzPts val="2000"/>
            </a:pPr>
            <a:r>
              <a:rPr lang="en-GB" sz="2800" b="1" dirty="0">
                <a:latin typeface="Calibri"/>
                <a:ea typeface="Calibri"/>
                <a:cs typeface="Calibri"/>
                <a:sym typeface="Calibri"/>
              </a:rPr>
              <a:t>Safeguarding  on  this course</a:t>
            </a:r>
            <a:endParaRPr sz="2800" b="1" dirty="0">
              <a:latin typeface="Calibri"/>
              <a:ea typeface="Calibri"/>
              <a:cs typeface="Calibri"/>
              <a:sym typeface="Calibri"/>
            </a:endParaRPr>
          </a:p>
        </p:txBody>
      </p:sp>
      <p:pic>
        <p:nvPicPr>
          <p:cNvPr id="4" name="Google Shape;187;p1"/>
          <p:cNvPicPr preferRelativeResize="0"/>
          <p:nvPr/>
        </p:nvPicPr>
        <p:blipFill rotWithShape="1">
          <a:blip r:embed="rId4">
            <a:alphaModFix/>
          </a:blip>
          <a:srcRect/>
          <a:stretch/>
        </p:blipFill>
        <p:spPr>
          <a:xfrm>
            <a:off x="0" y="35050"/>
            <a:ext cx="2124683" cy="986152"/>
          </a:xfrm>
          <a:prstGeom prst="rect">
            <a:avLst/>
          </a:prstGeom>
          <a:noFill/>
          <a:ln>
            <a:noFill/>
          </a:ln>
        </p:spPr>
      </p:pic>
      <p:pic>
        <p:nvPicPr>
          <p:cNvPr id="5" name="Picture 4">
            <a:extLst>
              <a:ext uri="{FF2B5EF4-FFF2-40B4-BE49-F238E27FC236}">
                <a16:creationId xmlns:a16="http://schemas.microsoft.com/office/drawing/2014/main" id="{958BE134-2A4A-F823-E351-1D145C979DC3}"/>
              </a:ext>
            </a:extLst>
          </p:cNvPr>
          <p:cNvPicPr>
            <a:picLocks noChangeAspect="1"/>
          </p:cNvPicPr>
          <p:nvPr/>
        </p:nvPicPr>
        <p:blipFill rotWithShape="1">
          <a:blip r:embed="rId5"/>
          <a:srcRect l="65244" t="17295" r="4357" b="29453"/>
          <a:stretch/>
        </p:blipFill>
        <p:spPr>
          <a:xfrm>
            <a:off x="10848286" y="58776"/>
            <a:ext cx="1070043" cy="1027804"/>
          </a:xfrm>
          <a:prstGeom prst="rect">
            <a:avLst/>
          </a:prstGeom>
        </p:spPr>
      </p:pic>
      <p:graphicFrame>
        <p:nvGraphicFramePr>
          <p:cNvPr id="191" name="Google Shape;186;p1">
            <a:extLst>
              <a:ext uri="{FF2B5EF4-FFF2-40B4-BE49-F238E27FC236}">
                <a16:creationId xmlns:a16="http://schemas.microsoft.com/office/drawing/2014/main" id="{BBB53C89-2D3B-94FB-256A-8B85EF553E18}"/>
              </a:ext>
            </a:extLst>
          </p:cNvPr>
          <p:cNvGraphicFramePr/>
          <p:nvPr/>
        </p:nvGraphicFramePr>
        <p:xfrm>
          <a:off x="560518" y="1969067"/>
          <a:ext cx="4671386" cy="36317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2E804-B0F6-8B3B-B7D0-D95876609D26}"/>
              </a:ext>
            </a:extLst>
          </p:cNvPr>
          <p:cNvSpPr/>
          <p:nvPr/>
        </p:nvSpPr>
        <p:spPr>
          <a:xfrm>
            <a:off x="0" y="9712"/>
            <a:ext cx="12192001" cy="12686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549"/>
            <a:ext cx="2235536" cy="1050878"/>
          </a:xfrm>
          <a:prstGeom prst="rect">
            <a:avLst/>
          </a:prstGeom>
        </p:spPr>
      </p:pic>
      <p:pic>
        <p:nvPicPr>
          <p:cNvPr id="8" name="Picture 7">
            <a:extLst>
              <a:ext uri="{FF2B5EF4-FFF2-40B4-BE49-F238E27FC236}">
                <a16:creationId xmlns:a16="http://schemas.microsoft.com/office/drawing/2014/main" id="{81947B3F-2957-F70F-A1AB-4881F76AC8F3}"/>
              </a:ext>
            </a:extLst>
          </p:cNvPr>
          <p:cNvPicPr>
            <a:picLocks noChangeAspect="1"/>
          </p:cNvPicPr>
          <p:nvPr/>
        </p:nvPicPr>
        <p:blipFill rotWithShape="1">
          <a:blip r:embed="rId3"/>
          <a:srcRect l="65244" t="17295" r="4357" b="29453"/>
          <a:stretch/>
        </p:blipFill>
        <p:spPr>
          <a:xfrm>
            <a:off x="11025705" y="107385"/>
            <a:ext cx="992379" cy="953206"/>
          </a:xfrm>
          <a:prstGeom prst="rect">
            <a:avLst/>
          </a:prstGeom>
        </p:spPr>
      </p:pic>
      <p:sp>
        <p:nvSpPr>
          <p:cNvPr id="3" name="TextBox 2">
            <a:extLst>
              <a:ext uri="{FF2B5EF4-FFF2-40B4-BE49-F238E27FC236}">
                <a16:creationId xmlns:a16="http://schemas.microsoft.com/office/drawing/2014/main" id="{5A56A04D-25FE-7C72-7214-520A460F51AE}"/>
              </a:ext>
            </a:extLst>
          </p:cNvPr>
          <p:cNvSpPr txBox="1"/>
          <p:nvPr/>
        </p:nvSpPr>
        <p:spPr>
          <a:xfrm>
            <a:off x="536448" y="1873149"/>
            <a:ext cx="10924032" cy="3231654"/>
          </a:xfrm>
          <a:prstGeom prst="rect">
            <a:avLst/>
          </a:prstGeom>
          <a:solidFill>
            <a:srgbClr val="002060"/>
          </a:solidFill>
        </p:spPr>
        <p:txBody>
          <a:bodyPr wrap="square">
            <a:spAutoFit/>
          </a:bodyPr>
          <a:lstStyle/>
          <a:p>
            <a:endParaRPr lang="en-GB" sz="2800" b="1" dirty="0">
              <a:solidFill>
                <a:schemeClr val="bg1"/>
              </a:solidFill>
              <a:latin typeface="Aptos" panose="020B0004020202020204" pitchFamily="34" charset="0"/>
            </a:endParaRPr>
          </a:p>
          <a:p>
            <a:r>
              <a:rPr lang="en-GB" sz="2800" b="1" dirty="0">
                <a:solidFill>
                  <a:schemeClr val="bg1"/>
                </a:solidFill>
                <a:latin typeface="Aptos" panose="020B0004020202020204" pitchFamily="34" charset="0"/>
              </a:rPr>
              <a:t>“The issue with care workers experiencing exploitation is that very vulnerable people are being employed to care for very vulnerable people” </a:t>
            </a:r>
          </a:p>
          <a:p>
            <a:endParaRPr lang="en-GB" sz="2800" dirty="0">
              <a:solidFill>
                <a:schemeClr val="bg1"/>
              </a:solidFill>
            </a:endParaRPr>
          </a:p>
          <a:p>
            <a:pPr algn="r"/>
            <a:r>
              <a:rPr lang="en-GB" sz="1600" dirty="0">
                <a:solidFill>
                  <a:schemeClr val="bg1"/>
                </a:solidFill>
              </a:rPr>
              <a:t>Justine Carter, Director, Unseen</a:t>
            </a:r>
          </a:p>
          <a:p>
            <a:pPr algn="r"/>
            <a:endParaRPr lang="en-GB" sz="1600" dirty="0">
              <a:solidFill>
                <a:schemeClr val="bg1"/>
              </a:solidFill>
            </a:endParaRPr>
          </a:p>
          <a:p>
            <a:pPr algn="r"/>
            <a:endParaRPr lang="en-GB" sz="1600" dirty="0">
              <a:solidFill>
                <a:schemeClr val="bg1"/>
              </a:solidFill>
            </a:endParaRPr>
          </a:p>
          <a:p>
            <a:pPr algn="r"/>
            <a:endParaRPr lang="en-GB" sz="1600" dirty="0">
              <a:solidFill>
                <a:schemeClr val="bg1"/>
              </a:solidFill>
            </a:endParaRPr>
          </a:p>
        </p:txBody>
      </p:sp>
    </p:spTree>
    <p:extLst>
      <p:ext uri="{BB962C8B-B14F-4D97-AF65-F5344CB8AC3E}">
        <p14:creationId xmlns:p14="http://schemas.microsoft.com/office/powerpoint/2010/main" val="3379054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5CB042F-AF45-9969-F3D7-B90440AE7180}"/>
              </a:ext>
            </a:extLst>
          </p:cNvPr>
          <p:cNvSpPr/>
          <p:nvPr/>
        </p:nvSpPr>
        <p:spPr>
          <a:xfrm>
            <a:off x="6484" y="-26287"/>
            <a:ext cx="12192001" cy="9607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rPr>
              <a:t>Safeguarding risks</a:t>
            </a:r>
          </a:p>
          <a:p>
            <a:r>
              <a:rPr lang="en-GB">
                <a:solidFill>
                  <a:schemeClr val="bg1"/>
                </a:solidFill>
              </a:rPr>
              <a:t>to patients </a:t>
            </a:r>
          </a:p>
        </p:txBody>
      </p:sp>
      <p:pic>
        <p:nvPicPr>
          <p:cNvPr id="33" name="Picture 32" descr="A picture containing drawing&#10;&#10;Description automatically generated">
            <a:extLst>
              <a:ext uri="{FF2B5EF4-FFF2-40B4-BE49-F238E27FC236}">
                <a16:creationId xmlns:a16="http://schemas.microsoft.com/office/drawing/2014/main" id="{23F5EF13-2CAD-585D-C068-8E69A3E40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4" y="15698"/>
            <a:ext cx="1768114" cy="831153"/>
          </a:xfrm>
          <a:prstGeom prst="rect">
            <a:avLst/>
          </a:prstGeom>
        </p:spPr>
      </p:pic>
      <p:sp>
        <p:nvSpPr>
          <p:cNvPr id="2" name="TextBox 1">
            <a:extLst>
              <a:ext uri="{FF2B5EF4-FFF2-40B4-BE49-F238E27FC236}">
                <a16:creationId xmlns:a16="http://schemas.microsoft.com/office/drawing/2014/main" id="{E163C61D-A6F0-7385-FF4D-6F28C071EF39}"/>
              </a:ext>
            </a:extLst>
          </p:cNvPr>
          <p:cNvSpPr txBox="1"/>
          <p:nvPr/>
        </p:nvSpPr>
        <p:spPr>
          <a:xfrm>
            <a:off x="5523852" y="1747607"/>
            <a:ext cx="5974242" cy="707886"/>
          </a:xfrm>
          <a:prstGeom prst="rect">
            <a:avLst/>
          </a:prstGeom>
          <a:noFill/>
        </p:spPr>
        <p:txBody>
          <a:bodyPr wrap="square" rtlCol="0">
            <a:spAutoFit/>
          </a:bodyPr>
          <a:lstStyle/>
          <a:p>
            <a:r>
              <a:rPr lang="en-GB" sz="2000">
                <a:solidFill>
                  <a:schemeClr val="bg1"/>
                </a:solidFill>
              </a:rPr>
              <a:t>R</a:t>
            </a:r>
            <a:r>
              <a:rPr lang="en-GB" sz="2000">
                <a:solidFill>
                  <a:schemeClr val="bg1"/>
                </a:solidFill>
                <a:effectLst/>
              </a:rPr>
              <a:t>isk that exploited unqualified workers recruited as carers present </a:t>
            </a:r>
            <a:r>
              <a:rPr lang="en-GB" sz="2000">
                <a:solidFill>
                  <a:schemeClr val="bg1"/>
                </a:solidFill>
              </a:rPr>
              <a:t>a</a:t>
            </a:r>
            <a:r>
              <a:rPr lang="en-GB" sz="2000">
                <a:solidFill>
                  <a:schemeClr val="bg1"/>
                </a:solidFill>
                <a:effectLst/>
              </a:rPr>
              <a:t> safeguarding risk</a:t>
            </a:r>
            <a:endParaRPr lang="en-GB" sz="2000">
              <a:solidFill>
                <a:schemeClr val="bg1"/>
              </a:solidFill>
            </a:endParaRPr>
          </a:p>
        </p:txBody>
      </p:sp>
      <p:sp>
        <p:nvSpPr>
          <p:cNvPr id="3" name="TextBox 2">
            <a:extLst>
              <a:ext uri="{FF2B5EF4-FFF2-40B4-BE49-F238E27FC236}">
                <a16:creationId xmlns:a16="http://schemas.microsoft.com/office/drawing/2014/main" id="{FCD1CE16-FE72-E6C3-04A3-930499F99B1D}"/>
              </a:ext>
            </a:extLst>
          </p:cNvPr>
          <p:cNvSpPr txBox="1"/>
          <p:nvPr/>
        </p:nvSpPr>
        <p:spPr>
          <a:xfrm>
            <a:off x="7531249" y="169356"/>
            <a:ext cx="5160320" cy="954107"/>
          </a:xfrm>
          <a:prstGeom prst="rect">
            <a:avLst/>
          </a:prstGeom>
          <a:noFill/>
        </p:spPr>
        <p:txBody>
          <a:bodyPr wrap="square" rtlCol="0">
            <a:spAutoFit/>
          </a:bodyPr>
          <a:lstStyle/>
          <a:p>
            <a:r>
              <a:rPr lang="en-GB" sz="2800" dirty="0"/>
              <a:t>Risks to care home residents </a:t>
            </a:r>
          </a:p>
          <a:p>
            <a:r>
              <a:rPr lang="en-GB" sz="2800" dirty="0"/>
              <a:t> </a:t>
            </a:r>
          </a:p>
        </p:txBody>
      </p:sp>
      <p:sp>
        <p:nvSpPr>
          <p:cNvPr id="7" name="TextBox 6">
            <a:extLst>
              <a:ext uri="{FF2B5EF4-FFF2-40B4-BE49-F238E27FC236}">
                <a16:creationId xmlns:a16="http://schemas.microsoft.com/office/drawing/2014/main" id="{ED33E03C-FC7F-3CC8-218B-B66B8EBE7DEF}"/>
              </a:ext>
            </a:extLst>
          </p:cNvPr>
          <p:cNvSpPr txBox="1"/>
          <p:nvPr/>
        </p:nvSpPr>
        <p:spPr>
          <a:xfrm>
            <a:off x="468649" y="1249060"/>
            <a:ext cx="3045749" cy="1938992"/>
          </a:xfrm>
          <a:prstGeom prst="rect">
            <a:avLst/>
          </a:prstGeom>
          <a:noFill/>
        </p:spPr>
        <p:txBody>
          <a:bodyPr wrap="square" rtlCol="0">
            <a:spAutoFit/>
          </a:bodyPr>
          <a:lstStyle/>
          <a:p>
            <a:r>
              <a:rPr lang="en-GB" sz="2000" dirty="0"/>
              <a:t>Risk of delivering poor quality of care due to the lack of proper training, limited language skills, being overworked,  low morale </a:t>
            </a:r>
          </a:p>
        </p:txBody>
      </p:sp>
      <p:sp>
        <p:nvSpPr>
          <p:cNvPr id="10" name="TextBox 9">
            <a:extLst>
              <a:ext uri="{FF2B5EF4-FFF2-40B4-BE49-F238E27FC236}">
                <a16:creationId xmlns:a16="http://schemas.microsoft.com/office/drawing/2014/main" id="{149A2683-9E23-654E-BB29-21BE1F644946}"/>
              </a:ext>
            </a:extLst>
          </p:cNvPr>
          <p:cNvSpPr txBox="1"/>
          <p:nvPr/>
        </p:nvSpPr>
        <p:spPr>
          <a:xfrm>
            <a:off x="8417946" y="1075381"/>
            <a:ext cx="3435799" cy="1323439"/>
          </a:xfrm>
          <a:prstGeom prst="rect">
            <a:avLst/>
          </a:prstGeom>
          <a:noFill/>
        </p:spPr>
        <p:txBody>
          <a:bodyPr wrap="square" rtlCol="0">
            <a:spAutoFit/>
          </a:bodyPr>
          <a:lstStyle/>
          <a:p>
            <a:r>
              <a:rPr lang="en-GB" sz="2000" dirty="0"/>
              <a:t>Risk of residents suffering distress and discomfort from lack of adequate physical and emotional care </a:t>
            </a:r>
          </a:p>
        </p:txBody>
      </p:sp>
      <p:pic>
        <p:nvPicPr>
          <p:cNvPr id="4" name="Picture 3">
            <a:extLst>
              <a:ext uri="{FF2B5EF4-FFF2-40B4-BE49-F238E27FC236}">
                <a16:creationId xmlns:a16="http://schemas.microsoft.com/office/drawing/2014/main" id="{1A3E93C5-5383-3DE5-1337-A73C646DFBDE}"/>
              </a:ext>
            </a:extLst>
          </p:cNvPr>
          <p:cNvPicPr>
            <a:picLocks noChangeAspect="1"/>
          </p:cNvPicPr>
          <p:nvPr/>
        </p:nvPicPr>
        <p:blipFill rotWithShape="1">
          <a:blip r:embed="rId5"/>
          <a:srcRect l="65244" t="17295" r="4357" b="29453"/>
          <a:stretch/>
        </p:blipFill>
        <p:spPr>
          <a:xfrm>
            <a:off x="10878766" y="5548036"/>
            <a:ext cx="1070043" cy="1027804"/>
          </a:xfrm>
          <a:prstGeom prst="rect">
            <a:avLst/>
          </a:prstGeom>
        </p:spPr>
      </p:pic>
      <p:sp>
        <p:nvSpPr>
          <p:cNvPr id="11" name="Arrow: Right 10">
            <a:extLst>
              <a:ext uri="{FF2B5EF4-FFF2-40B4-BE49-F238E27FC236}">
                <a16:creationId xmlns:a16="http://schemas.microsoft.com/office/drawing/2014/main" id="{1E71C6F6-0FEF-D75F-25E3-4DA5A446358D}"/>
              </a:ext>
            </a:extLst>
          </p:cNvPr>
          <p:cNvSpPr/>
          <p:nvPr/>
        </p:nvSpPr>
        <p:spPr>
          <a:xfrm flipH="1">
            <a:off x="8259459" y="2558224"/>
            <a:ext cx="2424974" cy="1938992"/>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31E7F48F-8270-5E6D-225C-35014B06A0AA}"/>
              </a:ext>
            </a:extLst>
          </p:cNvPr>
          <p:cNvSpPr/>
          <p:nvPr/>
        </p:nvSpPr>
        <p:spPr>
          <a:xfrm rot="10800000" flipH="1">
            <a:off x="2292626" y="2591752"/>
            <a:ext cx="2490490" cy="1938992"/>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1DF7155C-CD0D-5791-2DFA-144F6ED88763}"/>
              </a:ext>
            </a:extLst>
          </p:cNvPr>
          <p:cNvSpPr txBox="1"/>
          <p:nvPr/>
        </p:nvSpPr>
        <p:spPr>
          <a:xfrm>
            <a:off x="4749413" y="6098761"/>
            <a:ext cx="2937022" cy="369332"/>
          </a:xfrm>
          <a:prstGeom prst="rect">
            <a:avLst/>
          </a:prstGeom>
          <a:noFill/>
        </p:spPr>
        <p:txBody>
          <a:bodyPr wrap="none" rtlCol="0">
            <a:spAutoFit/>
          </a:bodyPr>
          <a:lstStyle/>
          <a:p>
            <a:r>
              <a:rPr lang="en-GB" dirty="0"/>
              <a:t>Serious Compliance issues </a:t>
            </a:r>
          </a:p>
        </p:txBody>
      </p:sp>
      <p:sp>
        <p:nvSpPr>
          <p:cNvPr id="15" name="Arrow: Striped Right 14">
            <a:extLst>
              <a:ext uri="{FF2B5EF4-FFF2-40B4-BE49-F238E27FC236}">
                <a16:creationId xmlns:a16="http://schemas.microsoft.com/office/drawing/2014/main" id="{6D851287-04B7-9B08-F92D-24788CCECD5F}"/>
              </a:ext>
            </a:extLst>
          </p:cNvPr>
          <p:cNvSpPr/>
          <p:nvPr/>
        </p:nvSpPr>
        <p:spPr>
          <a:xfrm rot="5400000">
            <a:off x="5542756" y="4308205"/>
            <a:ext cx="1509977" cy="1698583"/>
          </a:xfrm>
          <a:prstGeom prst="strip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Vector silhouette of old people. - Orzoff Law Offices">
            <a:extLst>
              <a:ext uri="{FF2B5EF4-FFF2-40B4-BE49-F238E27FC236}">
                <a16:creationId xmlns:a16="http://schemas.microsoft.com/office/drawing/2014/main" id="{14062966-424C-F38F-2A13-C6CF0476D2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1367" y="1395927"/>
            <a:ext cx="3014250" cy="301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32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p:bldP spid="11" grpId="0" animBg="1"/>
      <p:bldP spid="12" grpId="0" animBg="1"/>
      <p:bldP spid="14" grpId="0"/>
      <p:bldP spid="15" grpId="0" animBg="1"/>
    </p:bldLst>
  </p:timing>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5" name="Group 7174">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7176" name="Rectangle 7175">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178" name="Rectangle 7177">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Rectangle 7178">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63E2E804-B0F6-8B3B-B7D0-D95876609D26}"/>
              </a:ext>
            </a:extLst>
          </p:cNvPr>
          <p:cNvSpPr/>
          <p:nvPr/>
        </p:nvSpPr>
        <p:spPr>
          <a:xfrm>
            <a:off x="755484" y="739835"/>
            <a:ext cx="3702580" cy="1616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nSpc>
                <a:spcPct val="90000"/>
              </a:lnSpc>
              <a:spcBef>
                <a:spcPct val="0"/>
              </a:spcBef>
              <a:spcAft>
                <a:spcPts val="600"/>
              </a:spcAft>
            </a:pPr>
            <a:r>
              <a:rPr lang="en-US" sz="3200" b="1" kern="1200">
                <a:solidFill>
                  <a:srgbClr val="FFFFFF"/>
                </a:solidFill>
                <a:latin typeface="+mj-lt"/>
                <a:ea typeface="+mj-ea"/>
                <a:cs typeface="+mj-cs"/>
              </a:rPr>
              <a:t>Case study: Residential care home  </a:t>
            </a:r>
          </a:p>
        </p:txBody>
      </p:sp>
      <p:sp>
        <p:nvSpPr>
          <p:cNvPr id="4" name="TextBox 3">
            <a:extLst>
              <a:ext uri="{FF2B5EF4-FFF2-40B4-BE49-F238E27FC236}">
                <a16:creationId xmlns:a16="http://schemas.microsoft.com/office/drawing/2014/main" id="{38CA3FCA-02CF-18D1-C714-51C2915F42E5}"/>
              </a:ext>
            </a:extLst>
          </p:cNvPr>
          <p:cNvSpPr txBox="1"/>
          <p:nvPr/>
        </p:nvSpPr>
        <p:spPr>
          <a:xfrm>
            <a:off x="755484" y="2459116"/>
            <a:ext cx="3702579" cy="352482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000">
                <a:solidFill>
                  <a:srgbClr val="FFFFFF"/>
                </a:solidFill>
              </a:rPr>
              <a:t>Janet* was recruited from Zimbabwe* to work in a residential care home. She did not receive a contract, and her</a:t>
            </a:r>
          </a:p>
          <a:p>
            <a:pPr indent="-228600">
              <a:lnSpc>
                <a:spcPct val="90000"/>
              </a:lnSpc>
              <a:spcAft>
                <a:spcPts val="600"/>
              </a:spcAft>
              <a:buFont typeface="Arial" panose="020B0604020202020204" pitchFamily="34" charset="0"/>
              <a:buChar char="•"/>
            </a:pPr>
            <a:r>
              <a:rPr lang="en-US" sz="1000">
                <a:solidFill>
                  <a:srgbClr val="FFFFFF"/>
                </a:solidFill>
              </a:rPr>
              <a:t>employer charged her £10,000 for a certificate of sponsorship. She was then forced to work more than her agreed hours, sometimes working 18-hour shifts for up to 10 days in a row.</a:t>
            </a:r>
          </a:p>
          <a:p>
            <a:pPr indent="-228600">
              <a:lnSpc>
                <a:spcPct val="90000"/>
              </a:lnSpc>
              <a:spcAft>
                <a:spcPts val="600"/>
              </a:spcAft>
              <a:buFont typeface="Arial" panose="020B0604020202020204" pitchFamily="34" charset="0"/>
              <a:buChar char="•"/>
            </a:pPr>
            <a:r>
              <a:rPr lang="en-US" sz="1000">
                <a:solidFill>
                  <a:srgbClr val="FFFFFF"/>
                </a:solidFill>
              </a:rPr>
              <a:t>Janet should have been paid the National Minimum Wage. However, deductions were made from her pay to recoup the £10,000, leaving her with as little as £200 per month. On some days she could not afford to eat.</a:t>
            </a:r>
          </a:p>
          <a:p>
            <a:pPr indent="-228600">
              <a:lnSpc>
                <a:spcPct val="90000"/>
              </a:lnSpc>
              <a:spcAft>
                <a:spcPts val="600"/>
              </a:spcAft>
              <a:buFont typeface="Arial" panose="020B0604020202020204" pitchFamily="34" charset="0"/>
              <a:buChar char="•"/>
            </a:pPr>
            <a:r>
              <a:rPr lang="en-US" sz="1000">
                <a:solidFill>
                  <a:srgbClr val="FFFFFF"/>
                </a:solidFill>
              </a:rPr>
              <a:t>If she complained or spoke up about her rights, her employer threatened to report her to the Home Office and have her deported. They had also threatened to harm Janet and her family in Zimbabwe if she reported the situation.</a:t>
            </a:r>
          </a:p>
          <a:p>
            <a:pPr indent="-228600">
              <a:lnSpc>
                <a:spcPct val="90000"/>
              </a:lnSpc>
              <a:spcAft>
                <a:spcPts val="600"/>
              </a:spcAft>
              <a:buFont typeface="Arial" panose="020B0604020202020204" pitchFamily="34" charset="0"/>
              <a:buChar char="•"/>
            </a:pPr>
            <a:r>
              <a:rPr lang="en-US" sz="1000">
                <a:solidFill>
                  <a:srgbClr val="FFFFFF"/>
                </a:solidFill>
              </a:rPr>
              <a:t>The Helpline assessed indicators of modern slavery, explored support options with Janet and referred the situation to</a:t>
            </a:r>
          </a:p>
          <a:p>
            <a:pPr indent="-228600">
              <a:lnSpc>
                <a:spcPct val="90000"/>
              </a:lnSpc>
              <a:spcAft>
                <a:spcPts val="600"/>
              </a:spcAft>
              <a:buFont typeface="Arial" panose="020B0604020202020204" pitchFamily="34" charset="0"/>
              <a:buChar char="•"/>
            </a:pPr>
            <a:r>
              <a:rPr lang="en-US" sz="1000">
                <a:solidFill>
                  <a:srgbClr val="FFFFFF"/>
                </a:solidFill>
              </a:rPr>
              <a:t>the police, which resulted in an investigation.</a:t>
            </a:r>
          </a:p>
          <a:p>
            <a:pPr indent="-228600">
              <a:lnSpc>
                <a:spcPct val="90000"/>
              </a:lnSpc>
              <a:spcAft>
                <a:spcPts val="600"/>
              </a:spcAft>
              <a:buFont typeface="Arial" panose="020B0604020202020204" pitchFamily="34" charset="0"/>
              <a:buChar char="•"/>
            </a:pPr>
            <a:endParaRPr lang="en-US" sz="1000">
              <a:solidFill>
                <a:srgbClr val="FFFFFF"/>
              </a:solidFill>
            </a:endParaRPr>
          </a:p>
          <a:p>
            <a:pPr indent="-228600">
              <a:lnSpc>
                <a:spcPct val="90000"/>
              </a:lnSpc>
              <a:spcAft>
                <a:spcPts val="600"/>
              </a:spcAft>
              <a:buFont typeface="Arial" panose="020B0604020202020204" pitchFamily="34" charset="0"/>
              <a:buChar char="•"/>
            </a:pPr>
            <a:r>
              <a:rPr lang="en-US" sz="1000">
                <a:solidFill>
                  <a:srgbClr val="FFFFFF"/>
                </a:solidFill>
              </a:rPr>
              <a:t>*Name and other personal details changed to protect identity</a:t>
            </a:r>
          </a:p>
          <a:p>
            <a:pPr indent="-228600">
              <a:lnSpc>
                <a:spcPct val="90000"/>
              </a:lnSpc>
              <a:spcAft>
                <a:spcPts val="600"/>
              </a:spcAft>
              <a:buFont typeface="Arial" panose="020B0604020202020204" pitchFamily="34" charset="0"/>
              <a:buChar char="•"/>
            </a:pPr>
            <a:r>
              <a:rPr lang="en-US" sz="1000">
                <a:solidFill>
                  <a:srgbClr val="FFFFFF"/>
                </a:solidFill>
              </a:rPr>
              <a:t>Source : Unseen </a:t>
            </a:r>
          </a:p>
        </p:txBody>
      </p:sp>
      <p:pic>
        <p:nvPicPr>
          <p:cNvPr id="7170" name="Picture 2" descr="Premium Vector | Black graceful silhouette of the head of an african woman  in profile side view of black woman">
            <a:extLst>
              <a:ext uri="{FF2B5EF4-FFF2-40B4-BE49-F238E27FC236}">
                <a16:creationId xmlns:a16="http://schemas.microsoft.com/office/drawing/2014/main" id="{E2E051E2-4E96-B931-BF68-61B24DEDE1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420"/>
          <a:stretch/>
        </p:blipFill>
        <p:spPr bwMode="auto">
          <a:xfrm>
            <a:off x="6005304" y="1511445"/>
            <a:ext cx="5407002" cy="38351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549"/>
            <a:ext cx="1866507" cy="578208"/>
          </a:xfrm>
          <a:prstGeom prst="rect">
            <a:avLst/>
          </a:prstGeom>
        </p:spPr>
      </p:pic>
      <p:pic>
        <p:nvPicPr>
          <p:cNvPr id="8" name="Picture 7">
            <a:extLst>
              <a:ext uri="{FF2B5EF4-FFF2-40B4-BE49-F238E27FC236}">
                <a16:creationId xmlns:a16="http://schemas.microsoft.com/office/drawing/2014/main" id="{81947B3F-2957-F70F-A1AB-4881F76AC8F3}"/>
              </a:ext>
            </a:extLst>
          </p:cNvPr>
          <p:cNvPicPr>
            <a:picLocks noChangeAspect="1"/>
          </p:cNvPicPr>
          <p:nvPr/>
        </p:nvPicPr>
        <p:blipFill rotWithShape="1">
          <a:blip r:embed="rId4"/>
          <a:srcRect l="65244" t="17295" r="4357" b="29453"/>
          <a:stretch/>
        </p:blipFill>
        <p:spPr>
          <a:xfrm>
            <a:off x="11025705" y="107385"/>
            <a:ext cx="992379" cy="953206"/>
          </a:xfrm>
          <a:prstGeom prst="rect">
            <a:avLst/>
          </a:prstGeom>
        </p:spPr>
      </p:pic>
    </p:spTree>
    <p:extLst>
      <p:ext uri="{BB962C8B-B14F-4D97-AF65-F5344CB8AC3E}">
        <p14:creationId xmlns:p14="http://schemas.microsoft.com/office/powerpoint/2010/main" val="2911224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2E804-B0F6-8B3B-B7D0-D95876609D26}"/>
              </a:ext>
            </a:extLst>
          </p:cNvPr>
          <p:cNvSpPr/>
          <p:nvPr/>
        </p:nvSpPr>
        <p:spPr>
          <a:xfrm>
            <a:off x="0" y="9712"/>
            <a:ext cx="12192001" cy="12686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rPr>
              <a:t>Building </a:t>
            </a:r>
            <a:r>
              <a:rPr lang="en-GB" sz="2800" b="1" dirty="0">
                <a:solidFill>
                  <a:schemeClr val="tx1"/>
                </a:solidFill>
              </a:rPr>
              <a:t>a culture of prevention</a:t>
            </a:r>
          </a:p>
          <a:p>
            <a:pPr algn="ctr"/>
            <a:r>
              <a:rPr lang="pt-BR" sz="2800" dirty="0"/>
              <a:t>g a P r e v e n t i o n C u l t u r e</a:t>
            </a:r>
            <a:endParaRPr lang="en-GB" sz="2800" b="1" dirty="0">
              <a:solidFill>
                <a:schemeClr val="tx1"/>
              </a:solidFill>
            </a:endParaRPr>
          </a:p>
        </p:txBody>
      </p:sp>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549"/>
            <a:ext cx="2235536" cy="1050878"/>
          </a:xfrm>
          <a:prstGeom prst="rect">
            <a:avLst/>
          </a:prstGeom>
        </p:spPr>
      </p:pic>
      <p:pic>
        <p:nvPicPr>
          <p:cNvPr id="8" name="Picture 7">
            <a:extLst>
              <a:ext uri="{FF2B5EF4-FFF2-40B4-BE49-F238E27FC236}">
                <a16:creationId xmlns:a16="http://schemas.microsoft.com/office/drawing/2014/main" id="{81947B3F-2957-F70F-A1AB-4881F76AC8F3}"/>
              </a:ext>
            </a:extLst>
          </p:cNvPr>
          <p:cNvPicPr>
            <a:picLocks noChangeAspect="1"/>
          </p:cNvPicPr>
          <p:nvPr/>
        </p:nvPicPr>
        <p:blipFill rotWithShape="1">
          <a:blip r:embed="rId3"/>
          <a:srcRect l="65244" t="17295" r="4357" b="29453"/>
          <a:stretch/>
        </p:blipFill>
        <p:spPr>
          <a:xfrm>
            <a:off x="11025705" y="107385"/>
            <a:ext cx="992379" cy="953206"/>
          </a:xfrm>
          <a:prstGeom prst="rect">
            <a:avLst/>
          </a:prstGeom>
        </p:spPr>
      </p:pic>
      <p:sp>
        <p:nvSpPr>
          <p:cNvPr id="4" name="TextBox 3">
            <a:extLst>
              <a:ext uri="{FF2B5EF4-FFF2-40B4-BE49-F238E27FC236}">
                <a16:creationId xmlns:a16="http://schemas.microsoft.com/office/drawing/2014/main" id="{F7B245A0-41EF-4B0E-57AB-E86FDED18809}"/>
              </a:ext>
            </a:extLst>
          </p:cNvPr>
          <p:cNvSpPr txBox="1"/>
          <p:nvPr/>
        </p:nvSpPr>
        <p:spPr>
          <a:xfrm>
            <a:off x="4722602" y="5109095"/>
            <a:ext cx="7553961" cy="1754326"/>
          </a:xfrm>
          <a:prstGeom prst="rect">
            <a:avLst/>
          </a:prstGeom>
          <a:noFill/>
        </p:spPr>
        <p:txBody>
          <a:bodyPr wrap="square">
            <a:spAutoFit/>
          </a:bodyPr>
          <a:lstStyle/>
          <a:p>
            <a:r>
              <a:rPr lang="en-GB" b="1" dirty="0"/>
              <a:t>Employee and Contractor Awareness and Training</a:t>
            </a:r>
          </a:p>
          <a:p>
            <a:r>
              <a:rPr lang="en-GB" dirty="0"/>
              <a:t> • Recognising that every member of the organisation plays a role. </a:t>
            </a:r>
          </a:p>
          <a:p>
            <a:r>
              <a:rPr lang="en-GB" dirty="0"/>
              <a:t>• Providing comprehensive training on modern slavery awareness. </a:t>
            </a:r>
          </a:p>
          <a:p>
            <a:r>
              <a:rPr lang="en-GB" dirty="0"/>
              <a:t>• Ensuring that employees and contractors understand their responsibilities.</a:t>
            </a:r>
          </a:p>
          <a:p>
            <a:r>
              <a:rPr lang="en-GB" dirty="0"/>
              <a:t> • Encouraging a culture of vigilance and reporting.</a:t>
            </a:r>
          </a:p>
        </p:txBody>
      </p:sp>
      <p:pic>
        <p:nvPicPr>
          <p:cNvPr id="2050" name="Picture 2" descr="Leadership concept with people silhouettes Vector Image">
            <a:extLst>
              <a:ext uri="{FF2B5EF4-FFF2-40B4-BE49-F238E27FC236}">
                <a16:creationId xmlns:a16="http://schemas.microsoft.com/office/drawing/2014/main" id="{40D0C7BC-DB18-119B-CD45-564323938F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8" t="14074" b="25629"/>
          <a:stretch/>
        </p:blipFill>
        <p:spPr bwMode="auto">
          <a:xfrm>
            <a:off x="359038" y="1590556"/>
            <a:ext cx="3061443" cy="14630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is Right: an Understanding of Virtue and Value – N.T. Narbutovskih">
            <a:extLst>
              <a:ext uri="{FF2B5EF4-FFF2-40B4-BE49-F238E27FC236}">
                <a16:creationId xmlns:a16="http://schemas.microsoft.com/office/drawing/2014/main" id="{2F04EF25-6A5B-1B46-5E81-4BB9DD2509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7601" y="3456913"/>
            <a:ext cx="2288104" cy="13790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oup young people. Profile silhouette faces boys and girls set – for stock  vector Stock Vector | Adobe Stock">
            <a:extLst>
              <a:ext uri="{FF2B5EF4-FFF2-40B4-BE49-F238E27FC236}">
                <a16:creationId xmlns:a16="http://schemas.microsoft.com/office/drawing/2014/main" id="{916E6915-79BA-7226-27E5-9CDBEBB76B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038" y="5073991"/>
            <a:ext cx="3812740" cy="12411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40D5B84-D25D-61BD-2945-D2E5474D10D8}"/>
              </a:ext>
            </a:extLst>
          </p:cNvPr>
          <p:cNvSpPr txBox="1"/>
          <p:nvPr/>
        </p:nvSpPr>
        <p:spPr>
          <a:xfrm>
            <a:off x="3820160" y="1464531"/>
            <a:ext cx="8119146" cy="1754326"/>
          </a:xfrm>
          <a:prstGeom prst="rect">
            <a:avLst/>
          </a:prstGeom>
          <a:noFill/>
        </p:spPr>
        <p:txBody>
          <a:bodyPr wrap="none" rtlCol="0">
            <a:spAutoFit/>
          </a:bodyPr>
          <a:lstStyle/>
          <a:p>
            <a:r>
              <a:rPr lang="en-GB" b="1" dirty="0"/>
              <a:t>The Role of Leadership and Governance </a:t>
            </a:r>
          </a:p>
          <a:p>
            <a:r>
              <a:rPr lang="en-GB" dirty="0"/>
              <a:t>• Acknowledging that prevention starts at the top.</a:t>
            </a:r>
          </a:p>
          <a:p>
            <a:r>
              <a:rPr lang="en-GB" dirty="0"/>
              <a:t> • Emphasising the responsibility of leadership in setting the tone. </a:t>
            </a:r>
          </a:p>
          <a:p>
            <a:r>
              <a:rPr lang="en-GB" dirty="0"/>
              <a:t>• Promoting transparency, accountability, and ethical decision-making.</a:t>
            </a:r>
          </a:p>
          <a:p>
            <a:r>
              <a:rPr lang="en-GB" dirty="0"/>
              <a:t> • Ensuring governance structures that prioritise safeguarding and human rights. </a:t>
            </a:r>
          </a:p>
          <a:p>
            <a:endParaRPr lang="en-GB" dirty="0"/>
          </a:p>
        </p:txBody>
      </p:sp>
      <p:sp>
        <p:nvSpPr>
          <p:cNvPr id="10" name="TextBox 9">
            <a:extLst>
              <a:ext uri="{FF2B5EF4-FFF2-40B4-BE49-F238E27FC236}">
                <a16:creationId xmlns:a16="http://schemas.microsoft.com/office/drawing/2014/main" id="{D4048803-92EE-8983-4130-00E6F8BB9E11}"/>
              </a:ext>
            </a:extLst>
          </p:cNvPr>
          <p:cNvSpPr txBox="1"/>
          <p:nvPr/>
        </p:nvSpPr>
        <p:spPr>
          <a:xfrm>
            <a:off x="254000" y="3269261"/>
            <a:ext cx="7705443" cy="1754326"/>
          </a:xfrm>
          <a:prstGeom prst="rect">
            <a:avLst/>
          </a:prstGeom>
          <a:noFill/>
        </p:spPr>
        <p:txBody>
          <a:bodyPr wrap="none" rtlCol="0">
            <a:spAutoFit/>
          </a:bodyPr>
          <a:lstStyle/>
          <a:p>
            <a:r>
              <a:rPr lang="en-GB" b="1" dirty="0"/>
              <a:t>Ethical Practices and Organisational Values </a:t>
            </a:r>
          </a:p>
          <a:p>
            <a:r>
              <a:rPr lang="en-GB" dirty="0"/>
              <a:t>• Defining and upholding clear ethical principles. </a:t>
            </a:r>
          </a:p>
          <a:p>
            <a:r>
              <a:rPr lang="en-GB" dirty="0"/>
              <a:t>• Embedding respect for human rights in the organisation's values. </a:t>
            </a:r>
          </a:p>
          <a:p>
            <a:r>
              <a:rPr lang="en-GB" dirty="0"/>
              <a:t>• Aligning practices with a commitment to combating modern slavery.</a:t>
            </a:r>
          </a:p>
          <a:p>
            <a:r>
              <a:rPr lang="en-GB" dirty="0"/>
              <a:t> • Demonstrating a strong stance against exploitation and unethical conduct</a:t>
            </a:r>
          </a:p>
          <a:p>
            <a:endParaRPr lang="en-GB" dirty="0"/>
          </a:p>
        </p:txBody>
      </p:sp>
      <p:sp>
        <p:nvSpPr>
          <p:cNvPr id="3" name="TextBox 2">
            <a:extLst>
              <a:ext uri="{FF2B5EF4-FFF2-40B4-BE49-F238E27FC236}">
                <a16:creationId xmlns:a16="http://schemas.microsoft.com/office/drawing/2014/main" id="{F3AE580E-DD93-0919-7511-D2F20CF3F018}"/>
              </a:ext>
            </a:extLst>
          </p:cNvPr>
          <p:cNvSpPr txBox="1"/>
          <p:nvPr/>
        </p:nvSpPr>
        <p:spPr>
          <a:xfrm>
            <a:off x="4292494" y="6550223"/>
            <a:ext cx="6919010" cy="307777"/>
          </a:xfrm>
          <a:prstGeom prst="rect">
            <a:avLst/>
          </a:prstGeom>
          <a:noFill/>
        </p:spPr>
        <p:txBody>
          <a:bodyPr wrap="none" rtlCol="0">
            <a:spAutoFit/>
          </a:bodyPr>
          <a:lstStyle/>
          <a:p>
            <a:r>
              <a:rPr lang="en-GB" sz="1400" i="1" dirty="0"/>
              <a:t>Source : Sandwell Anti- Slavery partnership Responding to Modern Slavery in the Care sector</a:t>
            </a:r>
          </a:p>
        </p:txBody>
      </p:sp>
    </p:spTree>
    <p:extLst>
      <p:ext uri="{BB962C8B-B14F-4D97-AF65-F5344CB8AC3E}">
        <p14:creationId xmlns:p14="http://schemas.microsoft.com/office/powerpoint/2010/main" val="201144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5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2E804-B0F6-8B3B-B7D0-D95876609D26}"/>
              </a:ext>
            </a:extLst>
          </p:cNvPr>
          <p:cNvSpPr/>
          <p:nvPr/>
        </p:nvSpPr>
        <p:spPr>
          <a:xfrm>
            <a:off x="0" y="9712"/>
            <a:ext cx="12192001" cy="12686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Raising awareness initiatives </a:t>
            </a:r>
          </a:p>
        </p:txBody>
      </p:sp>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549"/>
            <a:ext cx="2235536" cy="1050878"/>
          </a:xfrm>
          <a:prstGeom prst="rect">
            <a:avLst/>
          </a:prstGeom>
        </p:spPr>
      </p:pic>
      <p:pic>
        <p:nvPicPr>
          <p:cNvPr id="8" name="Picture 7">
            <a:extLst>
              <a:ext uri="{FF2B5EF4-FFF2-40B4-BE49-F238E27FC236}">
                <a16:creationId xmlns:a16="http://schemas.microsoft.com/office/drawing/2014/main" id="{81947B3F-2957-F70F-A1AB-4881F76AC8F3}"/>
              </a:ext>
            </a:extLst>
          </p:cNvPr>
          <p:cNvPicPr>
            <a:picLocks noChangeAspect="1"/>
          </p:cNvPicPr>
          <p:nvPr/>
        </p:nvPicPr>
        <p:blipFill rotWithShape="1">
          <a:blip r:embed="rId3"/>
          <a:srcRect l="65244" t="17295" r="4357" b="29453"/>
          <a:stretch/>
        </p:blipFill>
        <p:spPr>
          <a:xfrm>
            <a:off x="11025705" y="107385"/>
            <a:ext cx="992379" cy="953206"/>
          </a:xfrm>
          <a:prstGeom prst="rect">
            <a:avLst/>
          </a:prstGeom>
        </p:spPr>
      </p:pic>
      <p:pic>
        <p:nvPicPr>
          <p:cNvPr id="4" name="Picture 3">
            <a:extLst>
              <a:ext uri="{FF2B5EF4-FFF2-40B4-BE49-F238E27FC236}">
                <a16:creationId xmlns:a16="http://schemas.microsoft.com/office/drawing/2014/main" id="{5DBA3DCA-E84C-452C-F287-2C6A12B6F257}"/>
              </a:ext>
            </a:extLst>
          </p:cNvPr>
          <p:cNvPicPr>
            <a:picLocks noChangeAspect="1"/>
          </p:cNvPicPr>
          <p:nvPr/>
        </p:nvPicPr>
        <p:blipFill>
          <a:blip r:embed="rId4"/>
          <a:stretch>
            <a:fillRect/>
          </a:stretch>
        </p:blipFill>
        <p:spPr>
          <a:xfrm rot="20488969">
            <a:off x="536874" y="2284602"/>
            <a:ext cx="5281302" cy="3146644"/>
          </a:xfrm>
          <a:prstGeom prst="rect">
            <a:avLst/>
          </a:prstGeom>
          <a:ln w="38100">
            <a:solidFill>
              <a:schemeClr val="tx1"/>
            </a:solidFill>
          </a:ln>
          <a:effectLst>
            <a:outerShdw blurRad="50800" dist="38100" dir="10800000" algn="r" rotWithShape="0">
              <a:prstClr val="black">
                <a:alpha val="40000"/>
              </a:prstClr>
            </a:outerShdw>
          </a:effectLst>
        </p:spPr>
      </p:pic>
      <p:pic>
        <p:nvPicPr>
          <p:cNvPr id="6" name="Picture 5">
            <a:extLst>
              <a:ext uri="{FF2B5EF4-FFF2-40B4-BE49-F238E27FC236}">
                <a16:creationId xmlns:a16="http://schemas.microsoft.com/office/drawing/2014/main" id="{47CD56FE-B197-E007-9A66-6B19EEBD68ED}"/>
              </a:ext>
            </a:extLst>
          </p:cNvPr>
          <p:cNvPicPr>
            <a:picLocks noChangeAspect="1"/>
          </p:cNvPicPr>
          <p:nvPr/>
        </p:nvPicPr>
        <p:blipFill>
          <a:blip r:embed="rId5"/>
          <a:stretch>
            <a:fillRect/>
          </a:stretch>
        </p:blipFill>
        <p:spPr>
          <a:xfrm rot="1319645">
            <a:off x="5714497" y="2539438"/>
            <a:ext cx="5207788" cy="3174410"/>
          </a:xfrm>
          <a:prstGeom prst="rect">
            <a:avLst/>
          </a:prstGeom>
          <a:ln w="38100">
            <a:solidFill>
              <a:schemeClr val="tx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426320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2E804-B0F6-8B3B-B7D0-D95876609D26}"/>
              </a:ext>
            </a:extLst>
          </p:cNvPr>
          <p:cNvSpPr/>
          <p:nvPr/>
        </p:nvSpPr>
        <p:spPr>
          <a:xfrm>
            <a:off x="0" y="9712"/>
            <a:ext cx="12192001" cy="12686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Organisational Checklist</a:t>
            </a:r>
          </a:p>
        </p:txBody>
      </p:sp>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549"/>
            <a:ext cx="2235536" cy="1050878"/>
          </a:xfrm>
          <a:prstGeom prst="rect">
            <a:avLst/>
          </a:prstGeom>
        </p:spPr>
      </p:pic>
      <p:pic>
        <p:nvPicPr>
          <p:cNvPr id="8" name="Picture 7">
            <a:extLst>
              <a:ext uri="{FF2B5EF4-FFF2-40B4-BE49-F238E27FC236}">
                <a16:creationId xmlns:a16="http://schemas.microsoft.com/office/drawing/2014/main" id="{81947B3F-2957-F70F-A1AB-4881F76AC8F3}"/>
              </a:ext>
            </a:extLst>
          </p:cNvPr>
          <p:cNvPicPr>
            <a:picLocks noChangeAspect="1"/>
          </p:cNvPicPr>
          <p:nvPr/>
        </p:nvPicPr>
        <p:blipFill rotWithShape="1">
          <a:blip r:embed="rId3"/>
          <a:srcRect l="65244" t="17295" r="4357" b="29453"/>
          <a:stretch/>
        </p:blipFill>
        <p:spPr>
          <a:xfrm>
            <a:off x="11025705" y="107385"/>
            <a:ext cx="992379" cy="953206"/>
          </a:xfrm>
          <a:prstGeom prst="rect">
            <a:avLst/>
          </a:prstGeom>
        </p:spPr>
      </p:pic>
      <p:pic>
        <p:nvPicPr>
          <p:cNvPr id="5122" name="Picture 2" descr="Pen silhouette Royalty Free Vector Image - VectorStock">
            <a:extLst>
              <a:ext uri="{FF2B5EF4-FFF2-40B4-BE49-F238E27FC236}">
                <a16:creationId xmlns:a16="http://schemas.microsoft.com/office/drawing/2014/main" id="{9EED0B6A-27C8-F628-B0E6-9F3D6DD937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662"/>
          <a:stretch/>
        </p:blipFill>
        <p:spPr bwMode="auto">
          <a:xfrm>
            <a:off x="100764" y="1647367"/>
            <a:ext cx="1155012" cy="46115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76ED6C-0A96-008C-B342-013559FE573E}"/>
              </a:ext>
            </a:extLst>
          </p:cNvPr>
          <p:cNvSpPr txBox="1"/>
          <p:nvPr/>
        </p:nvSpPr>
        <p:spPr>
          <a:xfrm>
            <a:off x="4292494" y="6550223"/>
            <a:ext cx="6919010" cy="307777"/>
          </a:xfrm>
          <a:prstGeom prst="rect">
            <a:avLst/>
          </a:prstGeom>
          <a:noFill/>
        </p:spPr>
        <p:txBody>
          <a:bodyPr wrap="none" rtlCol="0">
            <a:spAutoFit/>
          </a:bodyPr>
          <a:lstStyle/>
          <a:p>
            <a:r>
              <a:rPr lang="en-GB" sz="1400" i="1" dirty="0"/>
              <a:t>Source : Sandwell Anti- Slavery partnership Responding to Modern Slavery in the Care sector</a:t>
            </a:r>
          </a:p>
        </p:txBody>
      </p:sp>
      <p:sp>
        <p:nvSpPr>
          <p:cNvPr id="5" name="TextBox 4">
            <a:extLst>
              <a:ext uri="{FF2B5EF4-FFF2-40B4-BE49-F238E27FC236}">
                <a16:creationId xmlns:a16="http://schemas.microsoft.com/office/drawing/2014/main" id="{F4AFA766-A165-BDF4-A367-D70CF2DF6E0A}"/>
              </a:ext>
            </a:extLst>
          </p:cNvPr>
          <p:cNvSpPr txBox="1"/>
          <p:nvPr/>
        </p:nvSpPr>
        <p:spPr>
          <a:xfrm>
            <a:off x="1672958" y="1386420"/>
            <a:ext cx="10519042" cy="1477328"/>
          </a:xfrm>
          <a:prstGeom prst="rect">
            <a:avLst/>
          </a:prstGeom>
          <a:solidFill>
            <a:srgbClr val="002060"/>
          </a:solidFill>
        </p:spPr>
        <p:txBody>
          <a:bodyPr wrap="square" rtlCol="0">
            <a:spAutoFit/>
          </a:bodyPr>
          <a:lstStyle/>
          <a:p>
            <a:r>
              <a:rPr lang="en-GB" b="1" dirty="0">
                <a:solidFill>
                  <a:schemeClr val="bg1"/>
                </a:solidFill>
              </a:rPr>
              <a:t>Reporting Procedures and Channels:</a:t>
            </a:r>
          </a:p>
          <a:p>
            <a:r>
              <a:rPr lang="en-GB" dirty="0">
                <a:solidFill>
                  <a:schemeClr val="bg1"/>
                </a:solidFill>
              </a:rPr>
              <a:t> ☐ Are there well-defined procedures for staff to report suspicions or concerns related to modern slavery? </a:t>
            </a:r>
          </a:p>
          <a:p>
            <a:r>
              <a:rPr lang="en-GB" dirty="0">
                <a:solidFill>
                  <a:schemeClr val="bg1"/>
                </a:solidFill>
              </a:rPr>
              <a:t>☐ Does the organisation offer confidential channels for reporting, protecting whistle-blowers from potential retaliation?</a:t>
            </a:r>
          </a:p>
          <a:p>
            <a:r>
              <a:rPr lang="en-GB" dirty="0">
                <a:solidFill>
                  <a:schemeClr val="bg1"/>
                </a:solidFill>
              </a:rPr>
              <a:t>☐ Are reporting mechanisms easily accessible to all employees and contractors? </a:t>
            </a:r>
          </a:p>
        </p:txBody>
      </p:sp>
      <p:sp>
        <p:nvSpPr>
          <p:cNvPr id="6" name="TextBox 5">
            <a:extLst>
              <a:ext uri="{FF2B5EF4-FFF2-40B4-BE49-F238E27FC236}">
                <a16:creationId xmlns:a16="http://schemas.microsoft.com/office/drawing/2014/main" id="{5FED14C1-2144-910E-B9FF-6C9D68147942}"/>
              </a:ext>
            </a:extLst>
          </p:cNvPr>
          <p:cNvSpPr txBox="1"/>
          <p:nvPr/>
        </p:nvSpPr>
        <p:spPr>
          <a:xfrm>
            <a:off x="1077804" y="3144036"/>
            <a:ext cx="11114196" cy="1477328"/>
          </a:xfrm>
          <a:prstGeom prst="rect">
            <a:avLst/>
          </a:prstGeom>
          <a:solidFill>
            <a:srgbClr val="002060"/>
          </a:solidFill>
        </p:spPr>
        <p:txBody>
          <a:bodyPr wrap="none" rtlCol="0">
            <a:spAutoFit/>
          </a:bodyPr>
          <a:lstStyle/>
          <a:p>
            <a:r>
              <a:rPr lang="en-GB" b="1" dirty="0">
                <a:solidFill>
                  <a:schemeClr val="bg1"/>
                </a:solidFill>
              </a:rPr>
              <a:t>Collaborating with Relevant Authorities: </a:t>
            </a:r>
          </a:p>
          <a:p>
            <a:r>
              <a:rPr lang="en-GB" dirty="0">
                <a:solidFill>
                  <a:schemeClr val="bg1"/>
                </a:solidFill>
              </a:rPr>
              <a:t>☐ Does the organisation collaborate with local law enforcement agencies when modern slavery concerns are raised?</a:t>
            </a:r>
          </a:p>
          <a:p>
            <a:r>
              <a:rPr lang="en-GB" dirty="0">
                <a:solidFill>
                  <a:schemeClr val="bg1"/>
                </a:solidFill>
              </a:rPr>
              <a:t> ☐ Is there cooperation with relevant regulatory bodies or government agencies involved in anti-slavery efforts? </a:t>
            </a:r>
          </a:p>
          <a:p>
            <a:r>
              <a:rPr lang="en-GB" dirty="0">
                <a:solidFill>
                  <a:schemeClr val="bg1"/>
                </a:solidFill>
              </a:rPr>
              <a:t>☐ Is there a process for sharing relevant information with authorities while respecting privacy and confidentiality?</a:t>
            </a:r>
          </a:p>
          <a:p>
            <a:endParaRPr lang="en-GB" dirty="0"/>
          </a:p>
        </p:txBody>
      </p:sp>
      <p:sp>
        <p:nvSpPr>
          <p:cNvPr id="7" name="TextBox 6">
            <a:extLst>
              <a:ext uri="{FF2B5EF4-FFF2-40B4-BE49-F238E27FC236}">
                <a16:creationId xmlns:a16="http://schemas.microsoft.com/office/drawing/2014/main" id="{625318AF-4F38-6D7F-3A56-5F3CBE8ACDD9}"/>
              </a:ext>
            </a:extLst>
          </p:cNvPr>
          <p:cNvSpPr txBox="1"/>
          <p:nvPr/>
        </p:nvSpPr>
        <p:spPr>
          <a:xfrm>
            <a:off x="987625" y="4790320"/>
            <a:ext cx="10038080" cy="1477328"/>
          </a:xfrm>
          <a:prstGeom prst="rect">
            <a:avLst/>
          </a:prstGeom>
          <a:solidFill>
            <a:srgbClr val="002060"/>
          </a:solidFill>
        </p:spPr>
        <p:txBody>
          <a:bodyPr wrap="square">
            <a:spAutoFit/>
          </a:bodyPr>
          <a:lstStyle/>
          <a:p>
            <a:r>
              <a:rPr lang="en-GB" b="1" dirty="0">
                <a:solidFill>
                  <a:schemeClr val="bg1"/>
                </a:solidFill>
              </a:rPr>
              <a:t>Victim Support and Safeguarding Measures:</a:t>
            </a:r>
          </a:p>
          <a:p>
            <a:r>
              <a:rPr lang="en-GB" b="1" dirty="0">
                <a:solidFill>
                  <a:schemeClr val="bg1"/>
                </a:solidFill>
              </a:rPr>
              <a:t> </a:t>
            </a:r>
            <a:r>
              <a:rPr lang="en-GB" dirty="0">
                <a:solidFill>
                  <a:schemeClr val="bg1"/>
                </a:solidFill>
              </a:rPr>
              <a:t>☐ Are staff trained to identify potential victims of modern slavery and to handle such cases sensitively?</a:t>
            </a:r>
          </a:p>
          <a:p>
            <a:r>
              <a:rPr lang="en-GB" dirty="0">
                <a:solidFill>
                  <a:schemeClr val="bg1"/>
                </a:solidFill>
              </a:rPr>
              <a:t> ☐ Does the organisation have links to support services for victims and survivors of modern slavery?</a:t>
            </a:r>
          </a:p>
          <a:p>
            <a:r>
              <a:rPr lang="en-GB" dirty="0">
                <a:solidFill>
                  <a:schemeClr val="bg1"/>
                </a:solidFill>
              </a:rPr>
              <a:t> ☐ Are safeguards in place to protect the safety and well-being of potential victims, including access to counselling and legal support</a:t>
            </a:r>
          </a:p>
        </p:txBody>
      </p:sp>
    </p:spTree>
    <p:extLst>
      <p:ext uri="{BB962C8B-B14F-4D97-AF65-F5344CB8AC3E}">
        <p14:creationId xmlns:p14="http://schemas.microsoft.com/office/powerpoint/2010/main" val="12192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2E804-B0F6-8B3B-B7D0-D95876609D26}"/>
              </a:ext>
            </a:extLst>
          </p:cNvPr>
          <p:cNvSpPr/>
          <p:nvPr/>
        </p:nvSpPr>
        <p:spPr>
          <a:xfrm>
            <a:off x="0" y="9712"/>
            <a:ext cx="12192001" cy="12686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Exploitation </a:t>
            </a:r>
            <a:r>
              <a:rPr lang="en-GB" sz="2800" dirty="0">
                <a:solidFill>
                  <a:schemeClr val="tx1"/>
                </a:solidFill>
              </a:rPr>
              <a:t>                            </a:t>
            </a:r>
            <a:r>
              <a:rPr lang="en-GB" sz="2800" b="1" dirty="0">
                <a:solidFill>
                  <a:schemeClr val="tx1"/>
                </a:solidFill>
              </a:rPr>
              <a:t>Care Home Compliance  </a:t>
            </a:r>
            <a:r>
              <a:rPr lang="en-GB" sz="2800" dirty="0"/>
              <a:t>Care Workers on Visa Sponsorship</a:t>
            </a:r>
            <a:endParaRPr lang="en-GB" sz="2800" b="1" dirty="0">
              <a:solidFill>
                <a:schemeClr val="tx1"/>
              </a:solidFill>
            </a:endParaRPr>
          </a:p>
        </p:txBody>
      </p:sp>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549"/>
            <a:ext cx="2235536" cy="1050878"/>
          </a:xfrm>
          <a:prstGeom prst="rect">
            <a:avLst/>
          </a:prstGeom>
        </p:spPr>
      </p:pic>
      <p:pic>
        <p:nvPicPr>
          <p:cNvPr id="8" name="Picture 7">
            <a:extLst>
              <a:ext uri="{FF2B5EF4-FFF2-40B4-BE49-F238E27FC236}">
                <a16:creationId xmlns:a16="http://schemas.microsoft.com/office/drawing/2014/main" id="{81947B3F-2957-F70F-A1AB-4881F76AC8F3}"/>
              </a:ext>
            </a:extLst>
          </p:cNvPr>
          <p:cNvPicPr>
            <a:picLocks noChangeAspect="1"/>
          </p:cNvPicPr>
          <p:nvPr/>
        </p:nvPicPr>
        <p:blipFill rotWithShape="1">
          <a:blip r:embed="rId3"/>
          <a:srcRect l="65244" t="17295" r="4357" b="29453"/>
          <a:stretch/>
        </p:blipFill>
        <p:spPr>
          <a:xfrm>
            <a:off x="11025705" y="107385"/>
            <a:ext cx="992379" cy="953206"/>
          </a:xfrm>
          <a:prstGeom prst="rect">
            <a:avLst/>
          </a:prstGeom>
        </p:spPr>
      </p:pic>
      <p:sp>
        <p:nvSpPr>
          <p:cNvPr id="5" name="TextBox 4">
            <a:extLst>
              <a:ext uri="{FF2B5EF4-FFF2-40B4-BE49-F238E27FC236}">
                <a16:creationId xmlns:a16="http://schemas.microsoft.com/office/drawing/2014/main" id="{4BF366E3-5936-D803-6E0F-CD56A507EFBF}"/>
              </a:ext>
            </a:extLst>
          </p:cNvPr>
          <p:cNvSpPr txBox="1"/>
          <p:nvPr/>
        </p:nvSpPr>
        <p:spPr>
          <a:xfrm>
            <a:off x="1117768" y="2074131"/>
            <a:ext cx="9895609" cy="3693319"/>
          </a:xfrm>
          <a:prstGeom prst="rect">
            <a:avLst/>
          </a:prstGeom>
          <a:noFill/>
        </p:spPr>
        <p:txBody>
          <a:bodyPr wrap="square">
            <a:spAutoFit/>
          </a:bodyPr>
          <a:lstStyle/>
          <a:p>
            <a:pPr algn="l"/>
            <a:r>
              <a:rPr lang="en-GB" b="1" i="1">
                <a:solidFill>
                  <a:srgbClr val="212121"/>
                </a:solidFill>
                <a:effectLst/>
                <a:highlight>
                  <a:srgbClr val="FFFFFF"/>
                </a:highlight>
                <a:latin typeface="Open Sans" panose="020B0606030504020204" pitchFamily="34" charset="0"/>
              </a:rPr>
              <a:t>The </a:t>
            </a:r>
            <a:r>
              <a:rPr lang="en-GB" b="1" i="1">
                <a:solidFill>
                  <a:srgbClr val="212121"/>
                </a:solidFill>
                <a:highlight>
                  <a:srgbClr val="FFFFFF"/>
                </a:highlight>
                <a:latin typeface="Open Sans" panose="020B0606030504020204" pitchFamily="34" charset="0"/>
              </a:rPr>
              <a:t>f</a:t>
            </a:r>
            <a:r>
              <a:rPr lang="en-GB" b="1" i="1">
                <a:solidFill>
                  <a:srgbClr val="212121"/>
                </a:solidFill>
                <a:effectLst/>
                <a:highlight>
                  <a:srgbClr val="FFFFFF"/>
                </a:highlight>
                <a:latin typeface="Open Sans" panose="020B0606030504020204" pitchFamily="34" charset="0"/>
              </a:rPr>
              <a:t>ormer Home </a:t>
            </a:r>
            <a:r>
              <a:rPr lang="en-GB" b="1" i="1" dirty="0">
                <a:solidFill>
                  <a:srgbClr val="212121"/>
                </a:solidFill>
                <a:effectLst/>
                <a:highlight>
                  <a:srgbClr val="FFFFFF"/>
                </a:highlight>
                <a:latin typeface="Open Sans" panose="020B0606030504020204" pitchFamily="34" charset="0"/>
              </a:rPr>
              <a:t>Secretary James Cleverly on the 4th December 2023 gave a </a:t>
            </a:r>
            <a:r>
              <a:rPr lang="en-GB" b="1" i="1" dirty="0">
                <a:solidFill>
                  <a:srgbClr val="004D90"/>
                </a:solidFill>
                <a:effectLst/>
                <a:highlight>
                  <a:srgbClr val="FFFFFF"/>
                </a:highlight>
                <a:latin typeface="Open Sans" panose="020B0606030504020204" pitchFamily="34" charset="0"/>
                <a:hlinkClick r:id="rId4"/>
              </a:rPr>
              <a:t>statement to the House of Commons on legal migration</a:t>
            </a:r>
            <a:r>
              <a:rPr lang="en-GB" b="1" i="1" dirty="0">
                <a:solidFill>
                  <a:srgbClr val="212121"/>
                </a:solidFill>
                <a:effectLst/>
                <a:highlight>
                  <a:srgbClr val="FFFFFF"/>
                </a:highlight>
                <a:latin typeface="Open Sans" panose="020B0606030504020204" pitchFamily="34" charset="0"/>
              </a:rPr>
              <a:t>. In this statement he set out the requirement for "care firms in England to be regulated by the Care Quality Commission in order to sponsor visas".</a:t>
            </a:r>
          </a:p>
          <a:p>
            <a:pPr algn="l"/>
            <a:endParaRPr lang="en-GB" b="0" i="0" dirty="0">
              <a:solidFill>
                <a:srgbClr val="212121"/>
              </a:solidFill>
              <a:effectLst/>
              <a:highlight>
                <a:srgbClr val="FFFFFF"/>
              </a:highlight>
              <a:latin typeface="Open Sans" panose="020B0606030504020204" pitchFamily="34" charset="0"/>
            </a:endParaRPr>
          </a:p>
          <a:p>
            <a:pPr algn="l"/>
            <a:r>
              <a:rPr lang="en-GB" b="1" i="1" dirty="0">
                <a:solidFill>
                  <a:srgbClr val="212121"/>
                </a:solidFill>
                <a:effectLst/>
                <a:highlight>
                  <a:srgbClr val="FFFFFF"/>
                </a:highlight>
                <a:latin typeface="Open Sans" panose="020B0606030504020204" pitchFamily="34" charset="0"/>
              </a:rPr>
              <a:t>This will mean that only health and care organisations that fall under the scope of the CQC regulations are able to sponsor care worker visa applications.</a:t>
            </a:r>
          </a:p>
          <a:p>
            <a:pPr algn="l"/>
            <a:endParaRPr lang="en-GB" b="1" i="1" dirty="0">
              <a:solidFill>
                <a:srgbClr val="212121"/>
              </a:solidFill>
              <a:highlight>
                <a:srgbClr val="FFFFFF"/>
              </a:highlight>
              <a:latin typeface="Open Sans" panose="020B0606030504020204" pitchFamily="34" charset="0"/>
            </a:endParaRPr>
          </a:p>
          <a:p>
            <a:pPr algn="l"/>
            <a:endParaRPr lang="en-GB" b="0" i="0" dirty="0">
              <a:solidFill>
                <a:srgbClr val="212121"/>
              </a:solidFill>
              <a:effectLst/>
              <a:highlight>
                <a:srgbClr val="FFFFFF"/>
              </a:highlight>
              <a:latin typeface="Open Sans" panose="020B0606030504020204" pitchFamily="34" charset="0"/>
            </a:endParaRPr>
          </a:p>
          <a:p>
            <a:pPr algn="l"/>
            <a:r>
              <a:rPr lang="en-GB" b="1" i="1" dirty="0">
                <a:solidFill>
                  <a:srgbClr val="212121"/>
                </a:solidFill>
                <a:effectLst/>
                <a:highlight>
                  <a:srgbClr val="FFFFFF"/>
                </a:highlight>
                <a:latin typeface="Open Sans" panose="020B0606030504020204" pitchFamily="34" charset="0"/>
              </a:rPr>
              <a:t>All providers of health and social care who deliver services that fall within the scope of our regulation as set out under the </a:t>
            </a:r>
            <a:r>
              <a:rPr lang="en-GB" b="1" i="1" dirty="0">
                <a:solidFill>
                  <a:srgbClr val="004D90"/>
                </a:solidFill>
                <a:effectLst/>
                <a:highlight>
                  <a:srgbClr val="FFFFFF"/>
                </a:highlight>
                <a:latin typeface="Open Sans" panose="020B0606030504020204" pitchFamily="34" charset="0"/>
                <a:hlinkClick r:id="rId5"/>
              </a:rPr>
              <a:t>Health and Social Care Act 2008</a:t>
            </a:r>
            <a:r>
              <a:rPr lang="en-GB" b="1" i="1" dirty="0">
                <a:solidFill>
                  <a:srgbClr val="212121"/>
                </a:solidFill>
                <a:effectLst/>
                <a:highlight>
                  <a:srgbClr val="FFFFFF"/>
                </a:highlight>
                <a:latin typeface="Open Sans" panose="020B0606030504020204" pitchFamily="34" charset="0"/>
              </a:rPr>
              <a:t> are already required by law to be registered with CQC</a:t>
            </a:r>
            <a:r>
              <a:rPr lang="en-GB" b="0" i="0" dirty="0">
                <a:solidFill>
                  <a:srgbClr val="212121"/>
                </a:solidFill>
                <a:effectLst/>
                <a:highlight>
                  <a:srgbClr val="FFFFFF"/>
                </a:highlight>
                <a:latin typeface="Open Sans" panose="020B0606030504020204" pitchFamily="34" charset="0"/>
              </a:rPr>
              <a:t>.</a:t>
            </a:r>
          </a:p>
          <a:p>
            <a:pPr algn="l"/>
            <a:endParaRPr lang="en-GB" b="0" i="0" dirty="0">
              <a:solidFill>
                <a:srgbClr val="212121"/>
              </a:solidFill>
              <a:effectLst/>
              <a:highlight>
                <a:srgbClr val="FFFFFF"/>
              </a:highlight>
              <a:latin typeface="Open Sans" panose="020B0606030504020204" pitchFamily="34" charset="0"/>
            </a:endParaRPr>
          </a:p>
        </p:txBody>
      </p:sp>
    </p:spTree>
    <p:extLst>
      <p:ext uri="{BB962C8B-B14F-4D97-AF65-F5344CB8AC3E}">
        <p14:creationId xmlns:p14="http://schemas.microsoft.com/office/powerpoint/2010/main" val="7025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person sitting in a chair&#10;&#10;Description automatically generated">
            <a:extLst>
              <a:ext uri="{FF2B5EF4-FFF2-40B4-BE49-F238E27FC236}">
                <a16:creationId xmlns:a16="http://schemas.microsoft.com/office/drawing/2014/main" id="{9993DFEA-2B6B-0C7D-4C74-246C99476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662" y="0"/>
            <a:ext cx="10984675" cy="6858000"/>
          </a:xfrm>
          <a:prstGeom prst="rect">
            <a:avLst/>
          </a:prstGeom>
        </p:spPr>
      </p:pic>
    </p:spTree>
    <p:extLst>
      <p:ext uri="{BB962C8B-B14F-4D97-AF65-F5344CB8AC3E}">
        <p14:creationId xmlns:p14="http://schemas.microsoft.com/office/powerpoint/2010/main" val="946728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77AB58D-BE8E-28B5-E25F-015D5DDFE86B}"/>
              </a:ext>
            </a:extLst>
          </p:cNvPr>
          <p:cNvSpPr txBox="1"/>
          <p:nvPr/>
        </p:nvSpPr>
        <p:spPr>
          <a:xfrm>
            <a:off x="699714" y="5490971"/>
            <a:ext cx="6962072"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b="1" kern="1200">
                <a:solidFill>
                  <a:srgbClr val="FFFFFF"/>
                </a:solidFill>
                <a:latin typeface="+mj-lt"/>
                <a:ea typeface="+mj-ea"/>
                <a:cs typeface="+mj-cs"/>
              </a:rPr>
              <a:t>Key Agencies and actions : Addressing concerns in Care Providers </a:t>
            </a:r>
          </a:p>
        </p:txBody>
      </p:sp>
      <p:sp>
        <p:nvSpPr>
          <p:cNvPr id="10" name="TextBox 9">
            <a:extLst>
              <a:ext uri="{FF2B5EF4-FFF2-40B4-BE49-F238E27FC236}">
                <a16:creationId xmlns:a16="http://schemas.microsoft.com/office/drawing/2014/main" id="{71BEA1CE-395E-865B-9453-4042308AF546}"/>
              </a:ext>
            </a:extLst>
          </p:cNvPr>
          <p:cNvSpPr txBox="1"/>
          <p:nvPr/>
        </p:nvSpPr>
        <p:spPr>
          <a:xfrm>
            <a:off x="8456522" y="5633765"/>
            <a:ext cx="3408555" cy="873612"/>
          </a:xfrm>
          <a:prstGeom prst="rect">
            <a:avLst/>
          </a:prstGeom>
        </p:spPr>
        <p:txBody>
          <a:bodyPr vert="horz" lIns="91440" tIns="45720" rIns="91440" bIns="45720" rtlCol="0" anchor="ctr">
            <a:normAutofit/>
          </a:bodyPr>
          <a:lstStyle/>
          <a:p>
            <a:pPr>
              <a:lnSpc>
                <a:spcPct val="90000"/>
              </a:lnSpc>
              <a:spcBef>
                <a:spcPts val="1000"/>
              </a:spcBef>
            </a:pPr>
            <a:r>
              <a:rPr lang="en-US" sz="1700" i="1" kern="1200">
                <a:solidFill>
                  <a:srgbClr val="FFFFFF"/>
                </a:solidFill>
                <a:latin typeface="+mn-lt"/>
                <a:ea typeface="+mn-ea"/>
                <a:cs typeface="+mn-cs"/>
              </a:rPr>
              <a:t>Source : Sandwell Anti- Slavery partnership Responding to Modern Slavery in the Care sector</a:t>
            </a:r>
          </a:p>
        </p:txBody>
      </p:sp>
      <p:pic>
        <p:nvPicPr>
          <p:cNvPr id="3" name="Picture 2">
            <a:extLst>
              <a:ext uri="{FF2B5EF4-FFF2-40B4-BE49-F238E27FC236}">
                <a16:creationId xmlns:a16="http://schemas.microsoft.com/office/drawing/2014/main" id="{D8B84312-2BF5-1A5F-0E7F-E6E7DD8F8F2E}"/>
              </a:ext>
            </a:extLst>
          </p:cNvPr>
          <p:cNvPicPr>
            <a:picLocks noChangeAspect="1"/>
          </p:cNvPicPr>
          <p:nvPr/>
        </p:nvPicPr>
        <p:blipFill>
          <a:blip r:embed="rId2"/>
          <a:stretch>
            <a:fillRect/>
          </a:stretch>
        </p:blipFill>
        <p:spPr>
          <a:xfrm>
            <a:off x="1554376" y="390832"/>
            <a:ext cx="9175866" cy="4519114"/>
          </a:xfrm>
          <a:prstGeom prst="rect">
            <a:avLst/>
          </a:prstGeom>
        </p:spPr>
      </p:pic>
      <p:pic>
        <p:nvPicPr>
          <p:cNvPr id="8" name="Google Shape;187;p1">
            <a:extLst>
              <a:ext uri="{FF2B5EF4-FFF2-40B4-BE49-F238E27FC236}">
                <a16:creationId xmlns:a16="http://schemas.microsoft.com/office/drawing/2014/main" id="{88E9E3AA-427E-A5AD-9F0F-DC48E468FFD8}"/>
              </a:ext>
            </a:extLst>
          </p:cNvPr>
          <p:cNvPicPr preferRelativeResize="0"/>
          <p:nvPr/>
        </p:nvPicPr>
        <p:blipFill rotWithShape="1">
          <a:blip r:embed="rId3">
            <a:alphaModFix/>
          </a:blip>
          <a:srcRect/>
          <a:stretch/>
        </p:blipFill>
        <p:spPr>
          <a:xfrm>
            <a:off x="0" y="50407"/>
            <a:ext cx="1380616" cy="769505"/>
          </a:xfrm>
          <a:prstGeom prst="rect">
            <a:avLst/>
          </a:prstGeom>
          <a:noFill/>
          <a:ln>
            <a:noFill/>
          </a:ln>
        </p:spPr>
      </p:pic>
      <p:pic>
        <p:nvPicPr>
          <p:cNvPr id="9" name="Picture 8">
            <a:extLst>
              <a:ext uri="{FF2B5EF4-FFF2-40B4-BE49-F238E27FC236}">
                <a16:creationId xmlns:a16="http://schemas.microsoft.com/office/drawing/2014/main" id="{C413B036-CF97-6F05-E58C-DA0CA7041863}"/>
              </a:ext>
            </a:extLst>
          </p:cNvPr>
          <p:cNvPicPr>
            <a:picLocks noChangeAspect="1"/>
          </p:cNvPicPr>
          <p:nvPr/>
        </p:nvPicPr>
        <p:blipFill rotWithShape="1">
          <a:blip r:embed="rId4"/>
          <a:srcRect l="65244" t="17295" r="4357" b="29453"/>
          <a:stretch/>
        </p:blipFill>
        <p:spPr>
          <a:xfrm>
            <a:off x="11230490" y="186327"/>
            <a:ext cx="801129" cy="769505"/>
          </a:xfrm>
          <a:prstGeom prst="rect">
            <a:avLst/>
          </a:prstGeom>
        </p:spPr>
      </p:pic>
    </p:spTree>
    <p:extLst>
      <p:ext uri="{BB962C8B-B14F-4D97-AF65-F5344CB8AC3E}">
        <p14:creationId xmlns:p14="http://schemas.microsoft.com/office/powerpoint/2010/main" val="650161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2E804-B0F6-8B3B-B7D0-D95876609D26}"/>
              </a:ext>
            </a:extLst>
          </p:cNvPr>
          <p:cNvSpPr/>
          <p:nvPr/>
        </p:nvSpPr>
        <p:spPr>
          <a:xfrm>
            <a:off x="0" y="9713"/>
            <a:ext cx="12192001" cy="10508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Further links</a:t>
            </a:r>
          </a:p>
        </p:txBody>
      </p:sp>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41" y="-107045"/>
            <a:ext cx="2235536" cy="1050878"/>
          </a:xfrm>
          <a:prstGeom prst="rect">
            <a:avLst/>
          </a:prstGeom>
        </p:spPr>
      </p:pic>
      <p:sp>
        <p:nvSpPr>
          <p:cNvPr id="7" name="TextBox 6">
            <a:extLst>
              <a:ext uri="{FF2B5EF4-FFF2-40B4-BE49-F238E27FC236}">
                <a16:creationId xmlns:a16="http://schemas.microsoft.com/office/drawing/2014/main" id="{3CA8887D-D66D-09CD-8E9E-D5F24573B6E1}"/>
              </a:ext>
            </a:extLst>
          </p:cNvPr>
          <p:cNvSpPr txBox="1"/>
          <p:nvPr/>
        </p:nvSpPr>
        <p:spPr>
          <a:xfrm>
            <a:off x="144668" y="1188495"/>
            <a:ext cx="6756400" cy="5355312"/>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Code of practice for international recruitment:</a:t>
            </a:r>
          </a:p>
          <a:p>
            <a:r>
              <a:rPr lang="en-GB" sz="1800" u="sng" dirty="0">
                <a:solidFill>
                  <a:srgbClr val="0000FF"/>
                </a:solidFill>
                <a:effectLst/>
                <a:latin typeface="Calibri" panose="020F0502020204030204" pitchFamily="34" charset="0"/>
                <a:ea typeface="Calibri" panose="020F0502020204030204" pitchFamily="34" charset="0"/>
                <a:hlinkClick r:id="rId3"/>
              </a:rPr>
              <a:t>Code of practice for the international recruitment of health and social care personnel in England - GOV.UK (www.gov.uk)</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International recruitment toolkit:</a:t>
            </a:r>
          </a:p>
          <a:p>
            <a:r>
              <a:rPr lang="en-GB" sz="1800" u="sng" dirty="0">
                <a:solidFill>
                  <a:srgbClr val="0000FF"/>
                </a:solidFill>
                <a:effectLst/>
                <a:latin typeface="Calibri" panose="020F0502020204030204" pitchFamily="34" charset="0"/>
                <a:ea typeface="Calibri" panose="020F0502020204030204" pitchFamily="34" charset="0"/>
                <a:hlinkClick r:id="rId4"/>
              </a:rPr>
              <a:t>https://www.skillsforcare.org.uk/resources/documents/Recruitment-support/International-recruitment-toolkit-March-2024.pdf</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Tips for staff retention:</a:t>
            </a:r>
          </a:p>
          <a:p>
            <a:r>
              <a:rPr lang="en-GB" sz="1800" u="sng" dirty="0">
                <a:solidFill>
                  <a:srgbClr val="0000FF"/>
                </a:solidFill>
                <a:effectLst/>
                <a:latin typeface="Calibri" panose="020F0502020204030204" pitchFamily="34" charset="0"/>
                <a:ea typeface="Calibri" panose="020F0502020204030204" pitchFamily="34" charset="0"/>
                <a:hlinkClick r:id="rId5"/>
              </a:rPr>
              <a:t>https://careprovideralliance.org.uk/workforce-top-tips-for-retention-cpa-lga-briefing</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Report on prevention of exploitation in the care sector: </a:t>
            </a:r>
          </a:p>
          <a:p>
            <a:r>
              <a:rPr lang="en-GB" sz="1800" u="sng" dirty="0">
                <a:solidFill>
                  <a:srgbClr val="0000FF"/>
                </a:solidFill>
                <a:effectLst/>
                <a:latin typeface="Calibri" panose="020F0502020204030204" pitchFamily="34" charset="0"/>
                <a:ea typeface="Calibri" panose="020F0502020204030204" pitchFamily="34" charset="0"/>
                <a:hlinkClick r:id="rId6"/>
              </a:rPr>
              <a:t>Joint Position Paper on Preventing Exploitation in the Adult Social Care Sector – FLEX (labourexploitation.org)</a:t>
            </a:r>
            <a:endParaRPr lang="en-GB" sz="1800" u="sng" dirty="0">
              <a:solidFill>
                <a:srgbClr val="0000FF"/>
              </a:solidFill>
              <a:effectLst/>
              <a:latin typeface="Calibri" panose="020F0502020204030204" pitchFamily="34" charset="0"/>
              <a:ea typeface="Calibri" panose="020F0502020204030204" pitchFamily="34" charset="0"/>
            </a:endParaRPr>
          </a:p>
          <a:p>
            <a:endParaRPr lang="en-GB" u="sng" dirty="0">
              <a:solidFill>
                <a:srgbClr val="0000FF"/>
              </a:solidFill>
              <a:latin typeface="Calibri" panose="020F0502020204030204" pitchFamily="34" charset="0"/>
              <a:ea typeface="Calibri" panose="020F0502020204030204" pitchFamily="34" charset="0"/>
            </a:endParaRPr>
          </a:p>
          <a:p>
            <a:r>
              <a:rPr lang="en-GB" dirty="0">
                <a:latin typeface="Calibri" panose="020F0502020204030204" pitchFamily="34" charset="0"/>
                <a:ea typeface="Calibri" panose="020F0502020204030204" pitchFamily="34" charset="0"/>
              </a:rPr>
              <a:t>Directory of licensed Health and Social Care Visa sponsors: </a:t>
            </a:r>
          </a:p>
          <a:p>
            <a:r>
              <a:rPr lang="en-GB" sz="1800" dirty="0">
                <a:effectLst/>
                <a:latin typeface="Calibri" panose="020F0502020204030204" pitchFamily="34" charset="0"/>
                <a:ea typeface="Calibri" panose="020F0502020204030204" pitchFamily="34" charset="0"/>
                <a:hlinkClick r:id="rId7"/>
              </a:rPr>
              <a:t>https://autonomy.work/care-visa-sponsor-database/</a:t>
            </a:r>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81947B3F-2957-F70F-A1AB-4881F76AC8F3}"/>
              </a:ext>
            </a:extLst>
          </p:cNvPr>
          <p:cNvPicPr>
            <a:picLocks noChangeAspect="1"/>
          </p:cNvPicPr>
          <p:nvPr/>
        </p:nvPicPr>
        <p:blipFill rotWithShape="1">
          <a:blip r:embed="rId8"/>
          <a:srcRect l="65244" t="17295" r="4357" b="29453"/>
          <a:stretch/>
        </p:blipFill>
        <p:spPr>
          <a:xfrm>
            <a:off x="11229891" y="33208"/>
            <a:ext cx="808229" cy="776325"/>
          </a:xfrm>
          <a:prstGeom prst="rect">
            <a:avLst/>
          </a:prstGeom>
        </p:spPr>
      </p:pic>
      <p:pic>
        <p:nvPicPr>
          <p:cNvPr id="12" name="Picture 11" descr="A group of people's faces&#10;&#10;Description automatically generated">
            <a:extLst>
              <a:ext uri="{FF2B5EF4-FFF2-40B4-BE49-F238E27FC236}">
                <a16:creationId xmlns:a16="http://schemas.microsoft.com/office/drawing/2014/main" id="{92DBE993-6208-81BD-FE1E-90A0C54B6E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201947" y="1581001"/>
            <a:ext cx="4756372" cy="4498901"/>
          </a:xfrm>
          <a:prstGeom prst="rect">
            <a:avLst/>
          </a:prstGeom>
        </p:spPr>
      </p:pic>
    </p:spTree>
    <p:extLst>
      <p:ext uri="{BB962C8B-B14F-4D97-AF65-F5344CB8AC3E}">
        <p14:creationId xmlns:p14="http://schemas.microsoft.com/office/powerpoint/2010/main" val="619540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788576-CBFA-D488-EB9E-7DB574741D3F}"/>
              </a:ext>
            </a:extLst>
          </p:cNvPr>
          <p:cNvSpPr/>
          <p:nvPr/>
        </p:nvSpPr>
        <p:spPr>
          <a:xfrm>
            <a:off x="-36218" y="0"/>
            <a:ext cx="12192001" cy="1219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alibri" panose="020F0502020204030204" pitchFamily="34" charset="0"/>
                <a:ea typeface="Calibri" panose="020F0502020204030204" pitchFamily="34" charset="0"/>
                <a:cs typeface="Calibri" panose="020F0502020204030204" pitchFamily="34" charset="0"/>
              </a:rPr>
              <a:t>Question – discussion in pairs </a:t>
            </a:r>
          </a:p>
        </p:txBody>
      </p:sp>
      <p:pic>
        <p:nvPicPr>
          <p:cNvPr id="5" name="Picture 4">
            <a:extLst>
              <a:ext uri="{FF2B5EF4-FFF2-40B4-BE49-F238E27FC236}">
                <a16:creationId xmlns:a16="http://schemas.microsoft.com/office/drawing/2014/main" id="{99C9AD8E-05DB-1BD5-A255-6FF9D7681E92}"/>
              </a:ext>
            </a:extLst>
          </p:cNvPr>
          <p:cNvPicPr>
            <a:picLocks noChangeAspect="1"/>
          </p:cNvPicPr>
          <p:nvPr/>
        </p:nvPicPr>
        <p:blipFill rotWithShape="1">
          <a:blip r:embed="rId3"/>
          <a:srcRect l="65244" t="17295" r="4357" b="29453"/>
          <a:stretch/>
        </p:blipFill>
        <p:spPr>
          <a:xfrm>
            <a:off x="10952683" y="97211"/>
            <a:ext cx="1070043" cy="102780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1F645B7-C8C5-479E-9FC5-0B1DA1A042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17" y="-22690"/>
            <a:ext cx="1700643" cy="946260"/>
          </a:xfrm>
          <a:prstGeom prst="rect">
            <a:avLst/>
          </a:prstGeom>
        </p:spPr>
      </p:pic>
      <p:sp>
        <p:nvSpPr>
          <p:cNvPr id="7" name="TextBox 6">
            <a:extLst>
              <a:ext uri="{FF2B5EF4-FFF2-40B4-BE49-F238E27FC236}">
                <a16:creationId xmlns:a16="http://schemas.microsoft.com/office/drawing/2014/main" id="{25B381DC-52D5-D3FD-FD9B-3B2C57F62940}"/>
              </a:ext>
            </a:extLst>
          </p:cNvPr>
          <p:cNvSpPr txBox="1"/>
          <p:nvPr/>
        </p:nvSpPr>
        <p:spPr>
          <a:xfrm>
            <a:off x="1651097" y="2038322"/>
            <a:ext cx="8889806" cy="461665"/>
          </a:xfrm>
          <a:prstGeom prst="rect">
            <a:avLst/>
          </a:prstGeom>
          <a:noFill/>
        </p:spPr>
        <p:txBody>
          <a:bodyPr wrap="none" rtlCol="0">
            <a:spAutoFit/>
          </a:bodyPr>
          <a:lstStyle/>
          <a:p>
            <a:r>
              <a:rPr lang="en-GB" sz="2400" b="1" dirty="0"/>
              <a:t>What do you think of when you hear the term Modern Slavery? </a:t>
            </a:r>
          </a:p>
        </p:txBody>
      </p:sp>
      <p:pic>
        <p:nvPicPr>
          <p:cNvPr id="1028" name="Picture 4" descr="Crowd people walking silhouette isolated Vector Image">
            <a:extLst>
              <a:ext uri="{FF2B5EF4-FFF2-40B4-BE49-F238E27FC236}">
                <a16:creationId xmlns:a16="http://schemas.microsoft.com/office/drawing/2014/main" id="{2ACD720B-8C5B-F5B4-4DE6-7B49275F64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37" b="29333"/>
          <a:stretch/>
        </p:blipFill>
        <p:spPr bwMode="auto">
          <a:xfrm>
            <a:off x="1736860" y="2564785"/>
            <a:ext cx="8791575" cy="31292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4F4719-A12E-63DE-86BB-303A47249E52}"/>
              </a:ext>
            </a:extLst>
          </p:cNvPr>
          <p:cNvSpPr txBox="1"/>
          <p:nvPr/>
        </p:nvSpPr>
        <p:spPr>
          <a:xfrm>
            <a:off x="4234688" y="5994122"/>
            <a:ext cx="6192657" cy="369332"/>
          </a:xfrm>
          <a:prstGeom prst="rect">
            <a:avLst/>
          </a:prstGeom>
          <a:noFill/>
        </p:spPr>
        <p:txBody>
          <a:bodyPr wrap="none" rtlCol="0">
            <a:spAutoFit/>
          </a:bodyPr>
          <a:lstStyle/>
          <a:p>
            <a:r>
              <a:rPr lang="en-GB" dirty="0"/>
              <a:t>Volunteers to share thoughts/write a few key words in the chat </a:t>
            </a:r>
          </a:p>
        </p:txBody>
      </p:sp>
      <p:sp>
        <p:nvSpPr>
          <p:cNvPr id="12" name="Rectangle 11">
            <a:extLst>
              <a:ext uri="{FF2B5EF4-FFF2-40B4-BE49-F238E27FC236}">
                <a16:creationId xmlns:a16="http://schemas.microsoft.com/office/drawing/2014/main" id="{4E251FE7-D079-5238-3B12-C49DD3BEC41D}"/>
              </a:ext>
            </a:extLst>
          </p:cNvPr>
          <p:cNvSpPr/>
          <p:nvPr/>
        </p:nvSpPr>
        <p:spPr>
          <a:xfrm>
            <a:off x="2441075" y="5599668"/>
            <a:ext cx="8087360" cy="115824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Israeli spyware firm threatens to 'shut down' abusers – DW – 02/09/2020">
            <a:extLst>
              <a:ext uri="{FF2B5EF4-FFF2-40B4-BE49-F238E27FC236}">
                <a16:creationId xmlns:a16="http://schemas.microsoft.com/office/drawing/2014/main" id="{AE40B082-868E-E07B-6DEB-E5DE7F67E9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9375" y="5654933"/>
            <a:ext cx="1564958" cy="879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185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2E804-B0F6-8B3B-B7D0-D95876609D26}"/>
              </a:ext>
            </a:extLst>
          </p:cNvPr>
          <p:cNvSpPr/>
          <p:nvPr/>
        </p:nvSpPr>
        <p:spPr>
          <a:xfrm>
            <a:off x="0" y="9713"/>
            <a:ext cx="12192001" cy="10508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rPr>
              <a:t>Final thoughts</a:t>
            </a:r>
            <a:endParaRPr lang="en-GB" sz="2800" b="1" dirty="0">
              <a:solidFill>
                <a:schemeClr val="tx1"/>
              </a:solidFill>
            </a:endParaRPr>
          </a:p>
        </p:txBody>
      </p:sp>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341" y="-107045"/>
            <a:ext cx="2235536" cy="1050878"/>
          </a:xfrm>
          <a:prstGeom prst="rect">
            <a:avLst/>
          </a:prstGeom>
        </p:spPr>
      </p:pic>
      <p:sp>
        <p:nvSpPr>
          <p:cNvPr id="7" name="TextBox 6">
            <a:extLst>
              <a:ext uri="{FF2B5EF4-FFF2-40B4-BE49-F238E27FC236}">
                <a16:creationId xmlns:a16="http://schemas.microsoft.com/office/drawing/2014/main" id="{3CA8887D-D66D-09CD-8E9E-D5F24573B6E1}"/>
              </a:ext>
            </a:extLst>
          </p:cNvPr>
          <p:cNvSpPr txBox="1"/>
          <p:nvPr/>
        </p:nvSpPr>
        <p:spPr>
          <a:xfrm>
            <a:off x="233680" y="1581001"/>
            <a:ext cx="6756400" cy="4801314"/>
          </a:xfrm>
          <a:prstGeom prst="rect">
            <a:avLst/>
          </a:prstGeom>
          <a:noFill/>
        </p:spPr>
        <p:txBody>
          <a:bodyPr wrap="square">
            <a:spAutoFit/>
          </a:bodyPr>
          <a:lstStyle/>
          <a:p>
            <a:pPr algn="l" fontAlgn="base"/>
            <a:r>
              <a:rPr lang="en-GB" b="0" dirty="0">
                <a:solidFill>
                  <a:srgbClr val="333333"/>
                </a:solidFill>
                <a:effectLst/>
                <a:latin typeface="Open Sans" panose="020B0606030504020204" pitchFamily="34" charset="0"/>
              </a:rPr>
              <a:t>It ought to concern every person, because it is a debasement of our common humanity. </a:t>
            </a:r>
          </a:p>
          <a:p>
            <a:pPr algn="l" fontAlgn="base"/>
            <a:endParaRPr lang="en-GB" b="0" dirty="0">
              <a:solidFill>
                <a:srgbClr val="333333"/>
              </a:solidFill>
              <a:effectLst/>
              <a:latin typeface="Open Sans" panose="020B0606030504020204" pitchFamily="34" charset="0"/>
            </a:endParaRPr>
          </a:p>
          <a:p>
            <a:pPr algn="l" fontAlgn="base"/>
            <a:r>
              <a:rPr lang="en-GB" b="0" dirty="0">
                <a:solidFill>
                  <a:srgbClr val="333333"/>
                </a:solidFill>
                <a:effectLst/>
                <a:latin typeface="Open Sans" panose="020B0606030504020204" pitchFamily="34" charset="0"/>
              </a:rPr>
              <a:t>It ought to concern every community, because it tears at our social fabric.</a:t>
            </a:r>
          </a:p>
          <a:p>
            <a:pPr algn="l" fontAlgn="base"/>
            <a:endParaRPr lang="en-GB" b="0" dirty="0">
              <a:solidFill>
                <a:srgbClr val="333333"/>
              </a:solidFill>
              <a:effectLst/>
              <a:latin typeface="Open Sans" panose="020B0606030504020204" pitchFamily="34" charset="0"/>
            </a:endParaRPr>
          </a:p>
          <a:p>
            <a:pPr algn="l" fontAlgn="base"/>
            <a:r>
              <a:rPr lang="en-GB" b="0">
                <a:solidFill>
                  <a:srgbClr val="333333"/>
                </a:solidFill>
                <a:effectLst/>
                <a:latin typeface="Open Sans" panose="020B0606030504020204" pitchFamily="34" charset="0"/>
              </a:rPr>
              <a:t>It ought to concern every business, because it distorts markets. </a:t>
            </a:r>
          </a:p>
          <a:p>
            <a:pPr algn="l" fontAlgn="base"/>
            <a:endParaRPr lang="en-GB" b="0">
              <a:solidFill>
                <a:srgbClr val="333333"/>
              </a:solidFill>
              <a:effectLst/>
              <a:latin typeface="Open Sans" panose="020B0606030504020204" pitchFamily="34" charset="0"/>
            </a:endParaRPr>
          </a:p>
          <a:p>
            <a:pPr algn="l" fontAlgn="base"/>
            <a:r>
              <a:rPr lang="en-GB" b="0" dirty="0">
                <a:solidFill>
                  <a:srgbClr val="333333"/>
                </a:solidFill>
                <a:effectLst/>
                <a:latin typeface="Open Sans" panose="020B0606030504020204" pitchFamily="34" charset="0"/>
              </a:rPr>
              <a:t>It ought to concern every nation, because it endangers public health and fuels violence and organized crime.</a:t>
            </a:r>
          </a:p>
          <a:p>
            <a:pPr algn="l" fontAlgn="base"/>
            <a:endParaRPr lang="en-GB" b="0" dirty="0">
              <a:solidFill>
                <a:srgbClr val="333333"/>
              </a:solidFill>
              <a:effectLst/>
              <a:latin typeface="Open Sans" panose="020B0606030504020204" pitchFamily="34" charset="0"/>
            </a:endParaRPr>
          </a:p>
          <a:p>
            <a:pPr algn="l" fontAlgn="base"/>
            <a:r>
              <a:rPr lang="en-GB" b="0" dirty="0">
                <a:solidFill>
                  <a:srgbClr val="333333"/>
                </a:solidFill>
                <a:effectLst/>
                <a:latin typeface="Open Sans" panose="020B0606030504020204" pitchFamily="34" charset="0"/>
              </a:rPr>
              <a:t>I’m talking about the injustice, the outrage, of human trafficking, which must be called by its true name - modern slavery.</a:t>
            </a:r>
          </a:p>
          <a:p>
            <a:pPr algn="l" fontAlgn="base"/>
            <a:endParaRPr lang="en-GB" b="1" dirty="0">
              <a:solidFill>
                <a:srgbClr val="333333"/>
              </a:solidFill>
              <a:latin typeface="Open Sans" panose="020B0606030504020204" pitchFamily="34" charset="0"/>
            </a:endParaRPr>
          </a:p>
          <a:p>
            <a:pPr algn="l" fontAlgn="base"/>
            <a:r>
              <a:rPr lang="en-GB" b="1" dirty="0">
                <a:solidFill>
                  <a:srgbClr val="333333"/>
                </a:solidFill>
                <a:latin typeface="Open Sans" panose="020B0606030504020204" pitchFamily="34" charset="0"/>
              </a:rPr>
              <a:t>Barack Obama</a:t>
            </a:r>
            <a:endParaRPr lang="en-GB" b="1" dirty="0">
              <a:solidFill>
                <a:srgbClr val="333333"/>
              </a:solidFill>
              <a:effectLst/>
              <a:latin typeface="Open Sans" panose="020B0606030504020204" pitchFamily="34" charset="0"/>
            </a:endParaRPr>
          </a:p>
        </p:txBody>
      </p:sp>
      <p:pic>
        <p:nvPicPr>
          <p:cNvPr id="8" name="Picture 7">
            <a:extLst>
              <a:ext uri="{FF2B5EF4-FFF2-40B4-BE49-F238E27FC236}">
                <a16:creationId xmlns:a16="http://schemas.microsoft.com/office/drawing/2014/main" id="{81947B3F-2957-F70F-A1AB-4881F76AC8F3}"/>
              </a:ext>
            </a:extLst>
          </p:cNvPr>
          <p:cNvPicPr>
            <a:picLocks noChangeAspect="1"/>
          </p:cNvPicPr>
          <p:nvPr/>
        </p:nvPicPr>
        <p:blipFill rotWithShape="1">
          <a:blip r:embed="rId4"/>
          <a:srcRect l="65244" t="17295" r="4357" b="29453"/>
          <a:stretch/>
        </p:blipFill>
        <p:spPr>
          <a:xfrm>
            <a:off x="11229891" y="33208"/>
            <a:ext cx="808229" cy="776325"/>
          </a:xfrm>
          <a:prstGeom prst="rect">
            <a:avLst/>
          </a:prstGeom>
        </p:spPr>
      </p:pic>
      <p:pic>
        <p:nvPicPr>
          <p:cNvPr id="12" name="Picture 11" descr="A group of people's faces&#10;&#10;Description automatically generated">
            <a:extLst>
              <a:ext uri="{FF2B5EF4-FFF2-40B4-BE49-F238E27FC236}">
                <a16:creationId xmlns:a16="http://schemas.microsoft.com/office/drawing/2014/main" id="{92DBE993-6208-81BD-FE1E-90A0C54B6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01947" y="1581001"/>
            <a:ext cx="4756372" cy="4498901"/>
          </a:xfrm>
          <a:prstGeom prst="rect">
            <a:avLst/>
          </a:prstGeom>
        </p:spPr>
      </p:pic>
    </p:spTree>
    <p:extLst>
      <p:ext uri="{BB962C8B-B14F-4D97-AF65-F5344CB8AC3E}">
        <p14:creationId xmlns:p14="http://schemas.microsoft.com/office/powerpoint/2010/main" val="1886626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Google Shape;184;p1"/>
          <p:cNvSpPr txBox="1"/>
          <p:nvPr/>
        </p:nvSpPr>
        <p:spPr>
          <a:xfrm>
            <a:off x="5231904" y="328026"/>
            <a:ext cx="300000" cy="400200"/>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GB" sz="2000" b="1">
                <a:solidFill>
                  <a:schemeClr val="dk1"/>
                </a:solidFill>
                <a:latin typeface="Calibri"/>
                <a:ea typeface="Calibri"/>
                <a:cs typeface="Calibri"/>
                <a:sym typeface="Calibri"/>
              </a:rPr>
              <a:t>  </a:t>
            </a:r>
            <a:endParaRPr sz="2000" b="1">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810F2DFD-6A67-3E10-E485-421A12AAD6F3}"/>
              </a:ext>
            </a:extLst>
          </p:cNvPr>
          <p:cNvSpPr/>
          <p:nvPr/>
        </p:nvSpPr>
        <p:spPr>
          <a:xfrm>
            <a:off x="0" y="0"/>
            <a:ext cx="12192001" cy="1219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Post course evaluation </a:t>
            </a:r>
          </a:p>
        </p:txBody>
      </p:sp>
      <p:pic>
        <p:nvPicPr>
          <p:cNvPr id="4" name="Google Shape;187;p1"/>
          <p:cNvPicPr preferRelativeResize="0"/>
          <p:nvPr/>
        </p:nvPicPr>
        <p:blipFill rotWithShape="1">
          <a:blip r:embed="rId3">
            <a:alphaModFix/>
          </a:blip>
          <a:srcRect/>
          <a:stretch/>
        </p:blipFill>
        <p:spPr>
          <a:xfrm>
            <a:off x="0" y="35050"/>
            <a:ext cx="2124683" cy="986152"/>
          </a:xfrm>
          <a:prstGeom prst="rect">
            <a:avLst/>
          </a:prstGeom>
          <a:noFill/>
          <a:ln>
            <a:noFill/>
          </a:ln>
        </p:spPr>
      </p:pic>
      <p:pic>
        <p:nvPicPr>
          <p:cNvPr id="5" name="Picture 4">
            <a:extLst>
              <a:ext uri="{FF2B5EF4-FFF2-40B4-BE49-F238E27FC236}">
                <a16:creationId xmlns:a16="http://schemas.microsoft.com/office/drawing/2014/main" id="{958BE134-2A4A-F823-E351-1D145C979DC3}"/>
              </a:ext>
            </a:extLst>
          </p:cNvPr>
          <p:cNvPicPr>
            <a:picLocks noChangeAspect="1"/>
          </p:cNvPicPr>
          <p:nvPr/>
        </p:nvPicPr>
        <p:blipFill rotWithShape="1">
          <a:blip r:embed="rId4"/>
          <a:srcRect l="65244" t="17295" r="4357" b="29453"/>
          <a:stretch/>
        </p:blipFill>
        <p:spPr>
          <a:xfrm>
            <a:off x="10848286" y="58776"/>
            <a:ext cx="1070043" cy="1027804"/>
          </a:xfrm>
          <a:prstGeom prst="rect">
            <a:avLst/>
          </a:prstGeom>
        </p:spPr>
      </p:pic>
      <p:pic>
        <p:nvPicPr>
          <p:cNvPr id="1028" name="Picture 4" descr="Female Silhouette Mobile Chat Woman Using Phone Stock Footage - Video of  mobile, dark: 216117136">
            <a:extLst>
              <a:ext uri="{FF2B5EF4-FFF2-40B4-BE49-F238E27FC236}">
                <a16:creationId xmlns:a16="http://schemas.microsoft.com/office/drawing/2014/main" id="{4BD09FDB-C591-6420-360B-07AF0804DD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150"/>
          <a:stretch/>
        </p:blipFill>
        <p:spPr bwMode="auto">
          <a:xfrm flipH="1">
            <a:off x="585216" y="2424113"/>
            <a:ext cx="3108960" cy="33548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7CCAE5D-55E3-3B2A-ECD5-BBF5F9718792}"/>
              </a:ext>
            </a:extLst>
          </p:cNvPr>
          <p:cNvSpPr/>
          <p:nvPr/>
        </p:nvSpPr>
        <p:spPr>
          <a:xfrm>
            <a:off x="2243328" y="3889248"/>
            <a:ext cx="1743456" cy="694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rrow: Right 2">
            <a:extLst>
              <a:ext uri="{FF2B5EF4-FFF2-40B4-BE49-F238E27FC236}">
                <a16:creationId xmlns:a16="http://schemas.microsoft.com/office/drawing/2014/main" id="{D2C4C2FA-486D-FAF1-B630-C44833DF0DAB}"/>
              </a:ext>
            </a:extLst>
          </p:cNvPr>
          <p:cNvSpPr/>
          <p:nvPr/>
        </p:nvSpPr>
        <p:spPr>
          <a:xfrm>
            <a:off x="2755392" y="3255264"/>
            <a:ext cx="2859889" cy="1219200"/>
          </a:xfrm>
          <a:prstGeom prst="rightArrow">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pic>
        <p:nvPicPr>
          <p:cNvPr id="11" name="Picture 10">
            <a:extLst>
              <a:ext uri="{FF2B5EF4-FFF2-40B4-BE49-F238E27FC236}">
                <a16:creationId xmlns:a16="http://schemas.microsoft.com/office/drawing/2014/main" id="{4425944E-07FD-FA09-BEB9-707DECE34DD9}"/>
              </a:ext>
            </a:extLst>
          </p:cNvPr>
          <p:cNvPicPr>
            <a:picLocks noChangeAspect="1"/>
          </p:cNvPicPr>
          <p:nvPr/>
        </p:nvPicPr>
        <p:blipFill>
          <a:blip r:embed="rId6"/>
          <a:stretch>
            <a:fillRect/>
          </a:stretch>
        </p:blipFill>
        <p:spPr>
          <a:xfrm>
            <a:off x="6893781" y="1892594"/>
            <a:ext cx="4070406" cy="4070406"/>
          </a:xfrm>
          <a:prstGeom prst="rect">
            <a:avLst/>
          </a:prstGeom>
        </p:spPr>
      </p:pic>
    </p:spTree>
    <p:extLst>
      <p:ext uri="{BB962C8B-B14F-4D97-AF65-F5344CB8AC3E}">
        <p14:creationId xmlns:p14="http://schemas.microsoft.com/office/powerpoint/2010/main" val="1455844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2E804-B0F6-8B3B-B7D0-D95876609D26}"/>
              </a:ext>
            </a:extLst>
          </p:cNvPr>
          <p:cNvSpPr/>
          <p:nvPr/>
        </p:nvSpPr>
        <p:spPr>
          <a:xfrm>
            <a:off x="0" y="9712"/>
            <a:ext cx="12192001" cy="12686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pic>
        <p:nvPicPr>
          <p:cNvPr id="9" name="Picture 8" descr="A picture containing drawing&#10;&#10;Description automatically generated">
            <a:extLst>
              <a:ext uri="{FF2B5EF4-FFF2-40B4-BE49-F238E27FC236}">
                <a16:creationId xmlns:a16="http://schemas.microsoft.com/office/drawing/2014/main" id="{18D4AD17-09EC-D4F0-DF81-369E299B9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549"/>
            <a:ext cx="2235536" cy="1050878"/>
          </a:xfrm>
          <a:prstGeom prst="rect">
            <a:avLst/>
          </a:prstGeom>
        </p:spPr>
      </p:pic>
      <p:pic>
        <p:nvPicPr>
          <p:cNvPr id="8" name="Picture 7">
            <a:extLst>
              <a:ext uri="{FF2B5EF4-FFF2-40B4-BE49-F238E27FC236}">
                <a16:creationId xmlns:a16="http://schemas.microsoft.com/office/drawing/2014/main" id="{81947B3F-2957-F70F-A1AB-4881F76AC8F3}"/>
              </a:ext>
            </a:extLst>
          </p:cNvPr>
          <p:cNvPicPr>
            <a:picLocks noChangeAspect="1"/>
          </p:cNvPicPr>
          <p:nvPr/>
        </p:nvPicPr>
        <p:blipFill rotWithShape="1">
          <a:blip r:embed="rId3"/>
          <a:srcRect l="65244" t="17295" r="4357" b="29453"/>
          <a:stretch/>
        </p:blipFill>
        <p:spPr>
          <a:xfrm>
            <a:off x="11025705" y="107385"/>
            <a:ext cx="992379" cy="953206"/>
          </a:xfrm>
          <a:prstGeom prst="rect">
            <a:avLst/>
          </a:prstGeom>
        </p:spPr>
      </p:pic>
      <p:sp>
        <p:nvSpPr>
          <p:cNvPr id="6" name="TextBox 5">
            <a:extLst>
              <a:ext uri="{FF2B5EF4-FFF2-40B4-BE49-F238E27FC236}">
                <a16:creationId xmlns:a16="http://schemas.microsoft.com/office/drawing/2014/main" id="{13A24453-F86D-CC18-EB20-074E42138E7D}"/>
              </a:ext>
            </a:extLst>
          </p:cNvPr>
          <p:cNvSpPr txBox="1"/>
          <p:nvPr/>
        </p:nvSpPr>
        <p:spPr>
          <a:xfrm>
            <a:off x="3384809" y="3149600"/>
            <a:ext cx="5422382" cy="707886"/>
          </a:xfrm>
          <a:prstGeom prst="rect">
            <a:avLst/>
          </a:prstGeom>
          <a:noFill/>
        </p:spPr>
        <p:txBody>
          <a:bodyPr wrap="none" rtlCol="0">
            <a:spAutoFit/>
          </a:bodyPr>
          <a:lstStyle/>
          <a:p>
            <a:r>
              <a:rPr lang="en-GB" sz="4000" dirty="0"/>
              <a:t>Thank you for attending </a:t>
            </a:r>
          </a:p>
        </p:txBody>
      </p:sp>
    </p:spTree>
    <p:extLst>
      <p:ext uri="{BB962C8B-B14F-4D97-AF65-F5344CB8AC3E}">
        <p14:creationId xmlns:p14="http://schemas.microsoft.com/office/powerpoint/2010/main" val="15546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C9AD8E-05DB-1BD5-A255-6FF9D7681E92}"/>
              </a:ext>
            </a:extLst>
          </p:cNvPr>
          <p:cNvPicPr>
            <a:picLocks noChangeAspect="1"/>
          </p:cNvPicPr>
          <p:nvPr/>
        </p:nvPicPr>
        <p:blipFill rotWithShape="1">
          <a:blip r:embed="rId4"/>
          <a:srcRect l="65244" t="17295" r="4357" b="29453"/>
          <a:stretch/>
        </p:blipFill>
        <p:spPr>
          <a:xfrm>
            <a:off x="11308080" y="6008972"/>
            <a:ext cx="883920" cy="84902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1F645B7-C8C5-479E-9FC5-0B1DA1A042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24110"/>
            <a:ext cx="1318966" cy="733890"/>
          </a:xfrm>
          <a:prstGeom prst="rect">
            <a:avLst/>
          </a:prstGeom>
        </p:spPr>
      </p:pic>
      <p:pic>
        <p:nvPicPr>
          <p:cNvPr id="6" name="Online Media 5" title="Invisible - Modern Slavery">
            <a:hlinkClick r:id="" action="ppaction://media"/>
            <a:extLst>
              <a:ext uri="{FF2B5EF4-FFF2-40B4-BE49-F238E27FC236}">
                <a16:creationId xmlns:a16="http://schemas.microsoft.com/office/drawing/2014/main" id="{815E8C47-B5CD-3BEA-8BEA-0684DC87A44C}"/>
              </a:ext>
            </a:extLst>
          </p:cNvPr>
          <p:cNvPicPr>
            <a:picLocks noRot="1" noChangeAspect="1"/>
          </p:cNvPicPr>
          <p:nvPr>
            <a:videoFile r:link="rId1"/>
          </p:nvPr>
        </p:nvPicPr>
        <p:blipFill>
          <a:blip r:embed="rId6"/>
          <a:stretch>
            <a:fillRect/>
          </a:stretch>
        </p:blipFill>
        <p:spPr>
          <a:xfrm>
            <a:off x="544223" y="139590"/>
            <a:ext cx="10901680" cy="5805772"/>
          </a:xfrm>
          <a:prstGeom prst="rect">
            <a:avLst/>
          </a:prstGeom>
        </p:spPr>
      </p:pic>
    </p:spTree>
    <p:extLst>
      <p:ext uri="{BB962C8B-B14F-4D97-AF65-F5344CB8AC3E}">
        <p14:creationId xmlns:p14="http://schemas.microsoft.com/office/powerpoint/2010/main" val="8177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9D09E6-58C8-EECB-8F7A-E71786A5DBA3}"/>
              </a:ext>
            </a:extLst>
          </p:cNvPr>
          <p:cNvSpPr/>
          <p:nvPr/>
        </p:nvSpPr>
        <p:spPr>
          <a:xfrm>
            <a:off x="0" y="0"/>
            <a:ext cx="12192001" cy="90088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Overview of                                                                                                            Introduction</a:t>
            </a:r>
            <a:r>
              <a:rPr lang="en-GB" sz="2400">
                <a:solidFill>
                  <a:schemeClr val="tx1"/>
                </a:solidFill>
              </a:rPr>
              <a:t> </a:t>
            </a:r>
            <a:endParaRPr lang="en-GB">
              <a:solidFill>
                <a:schemeClr val="tx1"/>
              </a:solidFill>
            </a:endParaRPr>
          </a:p>
        </p:txBody>
      </p:sp>
      <p:sp>
        <p:nvSpPr>
          <p:cNvPr id="9" name="Title 1">
            <a:extLst>
              <a:ext uri="{FF2B5EF4-FFF2-40B4-BE49-F238E27FC236}">
                <a16:creationId xmlns:a16="http://schemas.microsoft.com/office/drawing/2014/main" id="{ED053FBA-ADC6-9800-561F-F8E55E995B92}"/>
              </a:ext>
            </a:extLst>
          </p:cNvPr>
          <p:cNvSpPr txBox="1">
            <a:spLocks/>
          </p:cNvSpPr>
          <p:nvPr/>
        </p:nvSpPr>
        <p:spPr>
          <a:xfrm>
            <a:off x="430237" y="1171404"/>
            <a:ext cx="6911596" cy="65511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800" kern="1200">
                <a:solidFill>
                  <a:srgbClr val="2E2C70"/>
                </a:solidFill>
                <a:latin typeface="+mj-lt"/>
                <a:ea typeface="+mj-ea"/>
                <a:cs typeface="+mj-cs"/>
              </a:defRPr>
            </a:lvl1pPr>
          </a:lstStyle>
          <a:p>
            <a:r>
              <a:rPr lang="en-GB">
                <a:solidFill>
                  <a:schemeClr val="bg1"/>
                </a:solidFill>
                <a:latin typeface="+mn-lt"/>
              </a:rPr>
              <a:t>International definition for human trafficking</a:t>
            </a:r>
          </a:p>
        </p:txBody>
      </p:sp>
      <p:sp>
        <p:nvSpPr>
          <p:cNvPr id="10" name="Title 1">
            <a:extLst>
              <a:ext uri="{FF2B5EF4-FFF2-40B4-BE49-F238E27FC236}">
                <a16:creationId xmlns:a16="http://schemas.microsoft.com/office/drawing/2014/main" id="{F3A9252E-EA58-363D-7A93-F62D5B65C0E4}"/>
              </a:ext>
            </a:extLst>
          </p:cNvPr>
          <p:cNvSpPr txBox="1">
            <a:spLocks/>
          </p:cNvSpPr>
          <p:nvPr/>
        </p:nvSpPr>
        <p:spPr>
          <a:xfrm>
            <a:off x="5826868" y="-45379"/>
            <a:ext cx="6121941" cy="94626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kern="1200">
                <a:solidFill>
                  <a:srgbClr val="2E2C70"/>
                </a:solidFill>
                <a:latin typeface="+mj-lt"/>
                <a:ea typeface="+mj-ea"/>
                <a:cs typeface="+mj-cs"/>
              </a:defRPr>
            </a:lvl1pPr>
          </a:lstStyle>
          <a:p>
            <a:r>
              <a:rPr lang="en-GB" b="1">
                <a:solidFill>
                  <a:schemeClr val="tx1"/>
                </a:solidFill>
              </a:rPr>
              <a:t>Part 1:  Introduction to Modern Slavery</a:t>
            </a:r>
          </a:p>
        </p:txBody>
      </p:sp>
      <p:pic>
        <p:nvPicPr>
          <p:cNvPr id="11" name="Picture 10">
            <a:extLst>
              <a:ext uri="{FF2B5EF4-FFF2-40B4-BE49-F238E27FC236}">
                <a16:creationId xmlns:a16="http://schemas.microsoft.com/office/drawing/2014/main" id="{EE4FD6B4-2EAE-B477-5A41-A5CECD1AEECB}"/>
              </a:ext>
            </a:extLst>
          </p:cNvPr>
          <p:cNvPicPr>
            <a:picLocks noChangeAspect="1"/>
          </p:cNvPicPr>
          <p:nvPr/>
        </p:nvPicPr>
        <p:blipFill rotWithShape="1">
          <a:blip r:embed="rId3"/>
          <a:srcRect l="65244" t="17295" r="4357" b="29453"/>
          <a:stretch/>
        </p:blipFill>
        <p:spPr>
          <a:xfrm>
            <a:off x="10878766" y="5548036"/>
            <a:ext cx="1070043" cy="1027804"/>
          </a:xfrm>
          <a:prstGeom prst="rect">
            <a:avLst/>
          </a:prstGeom>
        </p:spPr>
      </p:pic>
      <p:pic>
        <p:nvPicPr>
          <p:cNvPr id="12" name="Picture 11" descr="A silhouette of a person falling">
            <a:extLst>
              <a:ext uri="{FF2B5EF4-FFF2-40B4-BE49-F238E27FC236}">
                <a16:creationId xmlns:a16="http://schemas.microsoft.com/office/drawing/2014/main" id="{7E002A28-C767-96D4-C094-99245569593B}"/>
              </a:ext>
            </a:extLst>
          </p:cNvPr>
          <p:cNvPicPr>
            <a:picLocks noChangeAspect="1"/>
          </p:cNvPicPr>
          <p:nvPr/>
        </p:nvPicPr>
        <p:blipFill rotWithShape="1">
          <a:blip r:embed="rId4">
            <a:extLst>
              <a:ext uri="{28A0092B-C50C-407E-A947-70E740481C1C}">
                <a14:useLocalDpi xmlns:a14="http://schemas.microsoft.com/office/drawing/2010/main" val="0"/>
              </a:ext>
            </a:extLst>
          </a:blip>
          <a:srcRect l="13881" t="12670" r="9312" b="15264"/>
          <a:stretch/>
        </p:blipFill>
        <p:spPr>
          <a:xfrm>
            <a:off x="7888224" y="2469420"/>
            <a:ext cx="2755392" cy="2919444"/>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D42EBF96-4D6E-7670-485F-5AE127E717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17" y="-22690"/>
            <a:ext cx="1700643" cy="946260"/>
          </a:xfrm>
          <a:prstGeom prst="rect">
            <a:avLst/>
          </a:prstGeom>
        </p:spPr>
      </p:pic>
      <p:pic>
        <p:nvPicPr>
          <p:cNvPr id="2" name="Picture 1" descr="A diagram of a diagram&#10;&#10;Description automatically generated with medium confidence">
            <a:extLst>
              <a:ext uri="{FF2B5EF4-FFF2-40B4-BE49-F238E27FC236}">
                <a16:creationId xmlns:a16="http://schemas.microsoft.com/office/drawing/2014/main" id="{C3882BB8-C69A-F3A0-D219-3925C8D2E239}"/>
              </a:ext>
            </a:extLst>
          </p:cNvPr>
          <p:cNvPicPr>
            <a:picLocks noChangeAspect="1"/>
          </p:cNvPicPr>
          <p:nvPr/>
        </p:nvPicPr>
        <p:blipFill rotWithShape="1">
          <a:blip r:embed="rId6">
            <a:extLst>
              <a:ext uri="{28A0092B-C50C-407E-A947-70E740481C1C}">
                <a14:useLocalDpi xmlns:a14="http://schemas.microsoft.com/office/drawing/2010/main" val="0"/>
              </a:ext>
            </a:extLst>
          </a:blip>
          <a:srcRect t="8814" b="1723"/>
          <a:stretch/>
        </p:blipFill>
        <p:spPr>
          <a:xfrm>
            <a:off x="555351" y="2118238"/>
            <a:ext cx="7031939" cy="3612239"/>
          </a:xfrm>
          <a:prstGeom prst="rect">
            <a:avLst/>
          </a:prstGeom>
        </p:spPr>
      </p:pic>
    </p:spTree>
    <p:extLst>
      <p:ext uri="{BB962C8B-B14F-4D97-AF65-F5344CB8AC3E}">
        <p14:creationId xmlns:p14="http://schemas.microsoft.com/office/powerpoint/2010/main" val="3381129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Pictures\clewer\sexual exploitati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115" t="20106" r="19931" b="11750"/>
          <a:stretch/>
        </p:blipFill>
        <p:spPr bwMode="auto">
          <a:xfrm>
            <a:off x="4035985" y="1899921"/>
            <a:ext cx="1622708" cy="21364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Pictures\clewer\domestic servitud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 t="35283" r="17553" b="11059"/>
          <a:stretch/>
        </p:blipFill>
        <p:spPr bwMode="auto">
          <a:xfrm>
            <a:off x="1058525" y="2103120"/>
            <a:ext cx="1622708" cy="18044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Pictures\clewer\labour exploitatio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78" t="16524" r="21113" b="12928"/>
          <a:stretch/>
        </p:blipFill>
        <p:spPr bwMode="auto">
          <a:xfrm>
            <a:off x="6533308" y="1727201"/>
            <a:ext cx="1604851"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ickpocket Stealing Something People Silhouette Vector Stock Vector  (Royalty Free) 1462372916 | Shutterstock">
            <a:extLst>
              <a:ext uri="{FF2B5EF4-FFF2-40B4-BE49-F238E27FC236}">
                <a16:creationId xmlns:a16="http://schemas.microsoft.com/office/drawing/2014/main" id="{B2004A28-4036-B414-3858-B38501C773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999"/>
          <a:stretch/>
        </p:blipFill>
        <p:spPr bwMode="auto">
          <a:xfrm>
            <a:off x="9541094" y="2019663"/>
            <a:ext cx="2035447" cy="20166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ACFA89-8842-D2A6-6839-8587242AFC79}"/>
              </a:ext>
            </a:extLst>
          </p:cNvPr>
          <p:cNvSpPr txBox="1"/>
          <p:nvPr/>
        </p:nvSpPr>
        <p:spPr>
          <a:xfrm>
            <a:off x="6576137" y="4036338"/>
            <a:ext cx="2224612" cy="2308324"/>
          </a:xfrm>
          <a:prstGeom prst="rect">
            <a:avLst/>
          </a:prstGeom>
          <a:noFill/>
        </p:spPr>
        <p:txBody>
          <a:bodyPr wrap="square">
            <a:spAutoFit/>
          </a:bodyPr>
          <a:lstStyle/>
          <a:p>
            <a:pPr marL="342900" indent="-342900">
              <a:buFont typeface="Arial" panose="020B0604020202020204" pitchFamily="34" charset="0"/>
              <a:buChar char="•"/>
            </a:pPr>
            <a:r>
              <a:rPr lang="en-GB" sz="1800" dirty="0"/>
              <a:t>Made to work long hours, in hard conditions</a:t>
            </a:r>
          </a:p>
          <a:p>
            <a:pPr marL="342900" indent="-342900">
              <a:buFont typeface="Arial" panose="020B0604020202020204" pitchFamily="34" charset="0"/>
              <a:buChar char="•"/>
            </a:pPr>
            <a:r>
              <a:rPr lang="en-GB" sz="1800" dirty="0"/>
              <a:t>No training or equipment</a:t>
            </a:r>
          </a:p>
          <a:p>
            <a:pPr marL="342900" indent="-342900">
              <a:buFont typeface="Arial" panose="020B0604020202020204" pitchFamily="34" charset="0"/>
              <a:buChar char="•"/>
            </a:pPr>
            <a:r>
              <a:rPr lang="en-GB" sz="1800" dirty="0"/>
              <a:t>Forced to hand over wages to traffickers</a:t>
            </a:r>
          </a:p>
        </p:txBody>
      </p:sp>
      <p:sp>
        <p:nvSpPr>
          <p:cNvPr id="14" name="TextBox 13">
            <a:extLst>
              <a:ext uri="{FF2B5EF4-FFF2-40B4-BE49-F238E27FC236}">
                <a16:creationId xmlns:a16="http://schemas.microsoft.com/office/drawing/2014/main" id="{41C94C66-8009-46B4-53B2-49C21DB5BC5A}"/>
              </a:ext>
            </a:extLst>
          </p:cNvPr>
          <p:cNvSpPr txBox="1"/>
          <p:nvPr/>
        </p:nvSpPr>
        <p:spPr>
          <a:xfrm>
            <a:off x="550678" y="4006449"/>
            <a:ext cx="2385409" cy="2585323"/>
          </a:xfrm>
          <a:prstGeom prst="rect">
            <a:avLst/>
          </a:prstGeom>
          <a:noFill/>
        </p:spPr>
        <p:txBody>
          <a:bodyPr wrap="square">
            <a:spAutoFit/>
          </a:bodyPr>
          <a:lstStyle/>
          <a:p>
            <a:pPr marL="342900" indent="-342900">
              <a:buFont typeface="Arial" panose="020B0604020202020204" pitchFamily="34" charset="0"/>
              <a:buChar char="•"/>
            </a:pPr>
            <a:r>
              <a:rPr lang="en-GB" sz="1800" dirty="0"/>
              <a:t>Forced to work in a private household</a:t>
            </a:r>
          </a:p>
          <a:p>
            <a:pPr marL="342900" indent="-342900">
              <a:buFont typeface="Arial" panose="020B0604020202020204" pitchFamily="34" charset="0"/>
              <a:buChar char="•"/>
            </a:pPr>
            <a:r>
              <a:rPr lang="en-GB" dirty="0"/>
              <a:t>Exploited by a partner or relative</a:t>
            </a:r>
            <a:endParaRPr lang="en-GB" sz="1800" dirty="0"/>
          </a:p>
          <a:p>
            <a:pPr marL="342900" indent="-342900">
              <a:buFont typeface="Arial" panose="020B0604020202020204" pitchFamily="34" charset="0"/>
              <a:buChar char="•"/>
            </a:pPr>
            <a:r>
              <a:rPr lang="en-GB" sz="1800" dirty="0"/>
              <a:t>Childcare, cleaning, ironing and all household tasks</a:t>
            </a:r>
          </a:p>
          <a:p>
            <a:pPr marL="342900" indent="-342900">
              <a:buFont typeface="Arial" panose="020B0604020202020204" pitchFamily="34" charset="0"/>
              <a:buChar char="•"/>
            </a:pPr>
            <a:r>
              <a:rPr lang="en-GB" sz="1800" dirty="0"/>
              <a:t>Long hours, little to no pay</a:t>
            </a:r>
          </a:p>
        </p:txBody>
      </p:sp>
      <p:sp>
        <p:nvSpPr>
          <p:cNvPr id="16" name="TextBox 15">
            <a:extLst>
              <a:ext uri="{FF2B5EF4-FFF2-40B4-BE49-F238E27FC236}">
                <a16:creationId xmlns:a16="http://schemas.microsoft.com/office/drawing/2014/main" id="{FDA8BDAE-F754-B707-A137-4FA26C1A6ACE}"/>
              </a:ext>
            </a:extLst>
          </p:cNvPr>
          <p:cNvSpPr txBox="1"/>
          <p:nvPr/>
        </p:nvSpPr>
        <p:spPr>
          <a:xfrm>
            <a:off x="3555848" y="4039777"/>
            <a:ext cx="2540152" cy="2585323"/>
          </a:xfrm>
          <a:prstGeom prst="rect">
            <a:avLst/>
          </a:prstGeom>
          <a:noFill/>
        </p:spPr>
        <p:txBody>
          <a:bodyPr wrap="square">
            <a:spAutoFit/>
          </a:bodyPr>
          <a:lstStyle/>
          <a:p>
            <a:pPr marL="342900" indent="-342900">
              <a:buFont typeface="Arial" panose="020B0604020202020204" pitchFamily="34" charset="0"/>
              <a:buChar char="•"/>
            </a:pPr>
            <a:r>
              <a:rPr lang="en-GB" sz="1800" dirty="0"/>
              <a:t>Non-consensual and abusive sex acts</a:t>
            </a:r>
          </a:p>
          <a:p>
            <a:pPr marL="342900" indent="-342900">
              <a:buFont typeface="Arial" panose="020B0604020202020204" pitchFamily="34" charset="0"/>
              <a:buChar char="•"/>
            </a:pPr>
            <a:r>
              <a:rPr lang="en-GB" dirty="0"/>
              <a:t>Child sexual exploitation by group or individual</a:t>
            </a:r>
          </a:p>
          <a:p>
            <a:pPr marL="342900" indent="-342900">
              <a:buFont typeface="Arial" panose="020B0604020202020204" pitchFamily="34" charset="0"/>
              <a:buChar char="•"/>
            </a:pPr>
            <a:r>
              <a:rPr lang="en-GB" dirty="0"/>
              <a:t>Sex work in fixed or changing location</a:t>
            </a:r>
          </a:p>
          <a:p>
            <a:pPr marL="342900" indent="-342900">
              <a:buFont typeface="Arial" panose="020B0604020202020204" pitchFamily="34" charset="0"/>
              <a:buChar char="•"/>
            </a:pPr>
            <a:r>
              <a:rPr lang="en-GB" dirty="0"/>
              <a:t>Trafficking for personal gratification</a:t>
            </a:r>
            <a:endParaRPr lang="en-GB" sz="1800" dirty="0"/>
          </a:p>
        </p:txBody>
      </p:sp>
      <p:sp>
        <p:nvSpPr>
          <p:cNvPr id="18" name="TextBox 17">
            <a:extLst>
              <a:ext uri="{FF2B5EF4-FFF2-40B4-BE49-F238E27FC236}">
                <a16:creationId xmlns:a16="http://schemas.microsoft.com/office/drawing/2014/main" id="{CF1F20D9-AA1A-0EBE-A443-4B81D03E0B8A}"/>
              </a:ext>
            </a:extLst>
          </p:cNvPr>
          <p:cNvSpPr txBox="1"/>
          <p:nvPr/>
        </p:nvSpPr>
        <p:spPr>
          <a:xfrm>
            <a:off x="9113887" y="4036338"/>
            <a:ext cx="2997675" cy="3139321"/>
          </a:xfrm>
          <a:prstGeom prst="rect">
            <a:avLst/>
          </a:prstGeom>
          <a:noFill/>
        </p:spPr>
        <p:txBody>
          <a:bodyPr wrap="square">
            <a:spAutoFit/>
          </a:bodyPr>
          <a:lstStyle/>
          <a:p>
            <a:pPr marL="342900" indent="-342900">
              <a:buFont typeface="Arial" panose="020B0604020202020204" pitchFamily="34" charset="0"/>
              <a:buChar char="•"/>
            </a:pPr>
            <a:r>
              <a:rPr lang="en-GB" sz="1800" dirty="0"/>
              <a:t>Forced to participate in illegal activities: pick-pocketing, shop-lifting, cannabis cultivation, begging</a:t>
            </a:r>
          </a:p>
          <a:p>
            <a:pPr marL="342900" indent="-342900">
              <a:buFont typeface="Arial" panose="020B0604020202020204" pitchFamily="34" charset="0"/>
              <a:buChar char="•"/>
            </a:pPr>
            <a:r>
              <a:rPr lang="en-GB" sz="1800" dirty="0"/>
              <a:t>Increase in child criminal exploitation or ‘county lines’ (no force required)</a:t>
            </a:r>
          </a:p>
          <a:p>
            <a:pPr marL="342900" indent="-342900">
              <a:buFont typeface="Arial" panose="020B0604020202020204" pitchFamily="34" charset="0"/>
              <a:buChar char="•"/>
            </a:pPr>
            <a:r>
              <a:rPr lang="en-GB" dirty="0"/>
              <a:t>Financial exploitation, sham/forced marriages</a:t>
            </a:r>
          </a:p>
          <a:p>
            <a:pPr marL="342900" indent="-342900">
              <a:buFont typeface="Arial" panose="020B0604020202020204" pitchFamily="34" charset="0"/>
              <a:buChar char="•"/>
            </a:pPr>
            <a:endParaRPr lang="en-GB" sz="1800" dirty="0"/>
          </a:p>
        </p:txBody>
      </p:sp>
      <p:sp>
        <p:nvSpPr>
          <p:cNvPr id="20" name="TextBox 19">
            <a:extLst>
              <a:ext uri="{FF2B5EF4-FFF2-40B4-BE49-F238E27FC236}">
                <a16:creationId xmlns:a16="http://schemas.microsoft.com/office/drawing/2014/main" id="{2BEE9602-B2C6-D73F-F957-1EF217B969C6}"/>
              </a:ext>
            </a:extLst>
          </p:cNvPr>
          <p:cNvSpPr txBox="1"/>
          <p:nvPr/>
        </p:nvSpPr>
        <p:spPr>
          <a:xfrm>
            <a:off x="9541094" y="1373332"/>
            <a:ext cx="2326640" cy="646331"/>
          </a:xfrm>
          <a:prstGeom prst="rect">
            <a:avLst/>
          </a:prstGeom>
          <a:noFill/>
        </p:spPr>
        <p:txBody>
          <a:bodyPr wrap="square">
            <a:spAutoFit/>
          </a:bodyPr>
          <a:lstStyle/>
          <a:p>
            <a:r>
              <a:rPr lang="en-GB" b="1" dirty="0"/>
              <a:t>Criminal </a:t>
            </a:r>
          </a:p>
          <a:p>
            <a:r>
              <a:rPr lang="en-GB" b="1" dirty="0"/>
              <a:t>exploitation</a:t>
            </a:r>
          </a:p>
        </p:txBody>
      </p:sp>
      <p:sp>
        <p:nvSpPr>
          <p:cNvPr id="22" name="TextBox 21">
            <a:extLst>
              <a:ext uri="{FF2B5EF4-FFF2-40B4-BE49-F238E27FC236}">
                <a16:creationId xmlns:a16="http://schemas.microsoft.com/office/drawing/2014/main" id="{E63CF833-D702-B632-6AAB-5085C0B0A495}"/>
              </a:ext>
            </a:extLst>
          </p:cNvPr>
          <p:cNvSpPr txBox="1"/>
          <p:nvPr/>
        </p:nvSpPr>
        <p:spPr>
          <a:xfrm>
            <a:off x="833120" y="1357869"/>
            <a:ext cx="2102967" cy="646331"/>
          </a:xfrm>
          <a:prstGeom prst="rect">
            <a:avLst/>
          </a:prstGeom>
          <a:noFill/>
        </p:spPr>
        <p:txBody>
          <a:bodyPr wrap="square">
            <a:spAutoFit/>
          </a:bodyPr>
          <a:lstStyle/>
          <a:p>
            <a:r>
              <a:rPr lang="en-GB" b="1" dirty="0"/>
              <a:t>Domestic servitude</a:t>
            </a:r>
          </a:p>
        </p:txBody>
      </p:sp>
      <p:sp>
        <p:nvSpPr>
          <p:cNvPr id="23" name="TextBox 22">
            <a:extLst>
              <a:ext uri="{FF2B5EF4-FFF2-40B4-BE49-F238E27FC236}">
                <a16:creationId xmlns:a16="http://schemas.microsoft.com/office/drawing/2014/main" id="{C376F869-5A60-1ED4-20D7-398ADC879371}"/>
              </a:ext>
            </a:extLst>
          </p:cNvPr>
          <p:cNvSpPr txBox="1"/>
          <p:nvPr/>
        </p:nvSpPr>
        <p:spPr>
          <a:xfrm>
            <a:off x="4317244" y="1357868"/>
            <a:ext cx="1485856" cy="646331"/>
          </a:xfrm>
          <a:prstGeom prst="rect">
            <a:avLst/>
          </a:prstGeom>
          <a:noFill/>
        </p:spPr>
        <p:txBody>
          <a:bodyPr wrap="none" rtlCol="0">
            <a:spAutoFit/>
          </a:bodyPr>
          <a:lstStyle/>
          <a:p>
            <a:r>
              <a:rPr lang="en-GB" b="1" dirty="0"/>
              <a:t>Sexual</a:t>
            </a:r>
          </a:p>
          <a:p>
            <a:r>
              <a:rPr lang="en-GB" b="1" dirty="0"/>
              <a:t> exploitation</a:t>
            </a:r>
          </a:p>
        </p:txBody>
      </p:sp>
      <p:sp>
        <p:nvSpPr>
          <p:cNvPr id="24" name="TextBox 23">
            <a:extLst>
              <a:ext uri="{FF2B5EF4-FFF2-40B4-BE49-F238E27FC236}">
                <a16:creationId xmlns:a16="http://schemas.microsoft.com/office/drawing/2014/main" id="{7D9BE3E0-593C-968B-4632-6CB59A429972}"/>
              </a:ext>
            </a:extLst>
          </p:cNvPr>
          <p:cNvSpPr txBox="1"/>
          <p:nvPr/>
        </p:nvSpPr>
        <p:spPr>
          <a:xfrm>
            <a:off x="7061841" y="1357868"/>
            <a:ext cx="1485856" cy="646331"/>
          </a:xfrm>
          <a:prstGeom prst="rect">
            <a:avLst/>
          </a:prstGeom>
          <a:noFill/>
        </p:spPr>
        <p:txBody>
          <a:bodyPr wrap="none" rtlCol="0">
            <a:spAutoFit/>
          </a:bodyPr>
          <a:lstStyle/>
          <a:p>
            <a:r>
              <a:rPr lang="en-GB" b="1" dirty="0"/>
              <a:t>labour</a:t>
            </a:r>
          </a:p>
          <a:p>
            <a:r>
              <a:rPr lang="en-GB" b="1" dirty="0"/>
              <a:t> exploitation</a:t>
            </a:r>
          </a:p>
        </p:txBody>
      </p:sp>
      <p:pic>
        <p:nvPicPr>
          <p:cNvPr id="2" name="Picture 1" descr="A picture containing drawing&#10;&#10;Description automatically generated">
            <a:extLst>
              <a:ext uri="{FF2B5EF4-FFF2-40B4-BE49-F238E27FC236}">
                <a16:creationId xmlns:a16="http://schemas.microsoft.com/office/drawing/2014/main" id="{98F0C2BC-CC68-842D-D162-CE513DD349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236" y="200036"/>
            <a:ext cx="1700643" cy="946260"/>
          </a:xfrm>
          <a:prstGeom prst="rect">
            <a:avLst/>
          </a:prstGeom>
        </p:spPr>
      </p:pic>
      <p:pic>
        <p:nvPicPr>
          <p:cNvPr id="4" name="Picture 3">
            <a:extLst>
              <a:ext uri="{FF2B5EF4-FFF2-40B4-BE49-F238E27FC236}">
                <a16:creationId xmlns:a16="http://schemas.microsoft.com/office/drawing/2014/main" id="{C61EC83C-8F0F-9289-FD36-35CA59BDAE6A}"/>
              </a:ext>
            </a:extLst>
          </p:cNvPr>
          <p:cNvPicPr>
            <a:picLocks noChangeAspect="1"/>
          </p:cNvPicPr>
          <p:nvPr/>
        </p:nvPicPr>
        <p:blipFill rotWithShape="1">
          <a:blip r:embed="rId7"/>
          <a:srcRect l="65244" t="17295" r="4357" b="29453"/>
          <a:stretch/>
        </p:blipFill>
        <p:spPr>
          <a:xfrm>
            <a:off x="11117179" y="125710"/>
            <a:ext cx="994383" cy="955131"/>
          </a:xfrm>
          <a:prstGeom prst="rect">
            <a:avLst/>
          </a:prstGeom>
        </p:spPr>
      </p:pic>
      <p:sp>
        <p:nvSpPr>
          <p:cNvPr id="5" name="TextBox 4">
            <a:extLst>
              <a:ext uri="{FF2B5EF4-FFF2-40B4-BE49-F238E27FC236}">
                <a16:creationId xmlns:a16="http://schemas.microsoft.com/office/drawing/2014/main" id="{74E7BF57-DADD-D69B-BE18-76E7CC495B28}"/>
              </a:ext>
            </a:extLst>
          </p:cNvPr>
          <p:cNvSpPr txBox="1"/>
          <p:nvPr/>
        </p:nvSpPr>
        <p:spPr>
          <a:xfrm>
            <a:off x="4114496" y="200177"/>
            <a:ext cx="3963008" cy="523220"/>
          </a:xfrm>
          <a:prstGeom prst="rect">
            <a:avLst/>
          </a:prstGeom>
          <a:noFill/>
        </p:spPr>
        <p:txBody>
          <a:bodyPr wrap="none" rtlCol="0">
            <a:spAutoFit/>
          </a:bodyPr>
          <a:lstStyle/>
          <a:p>
            <a:r>
              <a:rPr lang="en-GB" sz="2800" b="1" dirty="0"/>
              <a:t>Forms of modern slavery </a:t>
            </a:r>
          </a:p>
        </p:txBody>
      </p:sp>
      <p:sp>
        <p:nvSpPr>
          <p:cNvPr id="7" name="Rectangle 6">
            <a:extLst>
              <a:ext uri="{FF2B5EF4-FFF2-40B4-BE49-F238E27FC236}">
                <a16:creationId xmlns:a16="http://schemas.microsoft.com/office/drawing/2014/main" id="{621F27C9-138B-1B2B-7713-38231FF5BD7B}"/>
              </a:ext>
            </a:extLst>
          </p:cNvPr>
          <p:cNvSpPr/>
          <p:nvPr/>
        </p:nvSpPr>
        <p:spPr>
          <a:xfrm>
            <a:off x="36217" y="0"/>
            <a:ext cx="12155783" cy="11961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144459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500"/>
                                        <p:tgtEl>
                                          <p:spTgt spid="102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p:bldP spid="18" grpId="0"/>
      <p:bldP spid="20"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Slide Number Placeholder 3">
            <a:extLst>
              <a:ext uri="{FF2B5EF4-FFF2-40B4-BE49-F238E27FC236}">
                <a16:creationId xmlns:a16="http://schemas.microsoft.com/office/drawing/2014/main" id="{D5960FCA-F08F-43D6-98D8-CC6C9D997425}"/>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16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Lucida Grande"/>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cs typeface="Arial" panose="020B0604020202020204" pitchFamily="34" charset="0"/>
              </a:defRPr>
            </a:lvl9pPr>
          </a:lstStyle>
          <a:p>
            <a:pPr>
              <a:spcBef>
                <a:spcPct val="0"/>
              </a:spcBef>
            </a:pPr>
            <a:fld id="{534E90A6-EC2A-40F4-9B8A-F6AEF6CF228B}" type="slidenum">
              <a:rPr lang="en-US" altLang="en-US" sz="1200">
                <a:solidFill>
                  <a:srgbClr val="8A8994"/>
                </a:solidFill>
              </a:rPr>
              <a:pPr>
                <a:spcBef>
                  <a:spcPct val="0"/>
                </a:spcBef>
              </a:pPr>
              <a:t>8</a:t>
            </a:fld>
            <a:endParaRPr lang="en-US" altLang="en-US" sz="1200">
              <a:solidFill>
                <a:srgbClr val="8A8994"/>
              </a:solidFill>
            </a:endParaRPr>
          </a:p>
        </p:txBody>
      </p:sp>
      <p:sp>
        <p:nvSpPr>
          <p:cNvPr id="6" name="Rounded Rectangle 5">
            <a:extLst>
              <a:ext uri="{FF2B5EF4-FFF2-40B4-BE49-F238E27FC236}">
                <a16:creationId xmlns:a16="http://schemas.microsoft.com/office/drawing/2014/main" id="{0F8EA638-D55A-4A7D-893A-17D992433BA9}"/>
              </a:ext>
            </a:extLst>
          </p:cNvPr>
          <p:cNvSpPr/>
          <p:nvPr/>
        </p:nvSpPr>
        <p:spPr>
          <a:xfrm>
            <a:off x="2349500" y="2109023"/>
            <a:ext cx="1733550" cy="862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Car washes</a:t>
            </a:r>
          </a:p>
        </p:txBody>
      </p:sp>
      <p:sp>
        <p:nvSpPr>
          <p:cNvPr id="7" name="Rounded Rectangle 6">
            <a:extLst>
              <a:ext uri="{FF2B5EF4-FFF2-40B4-BE49-F238E27FC236}">
                <a16:creationId xmlns:a16="http://schemas.microsoft.com/office/drawing/2014/main" id="{378B105D-239F-4A19-9466-968F83951B84}"/>
              </a:ext>
            </a:extLst>
          </p:cNvPr>
          <p:cNvSpPr/>
          <p:nvPr/>
        </p:nvSpPr>
        <p:spPr>
          <a:xfrm>
            <a:off x="4195762" y="2109022"/>
            <a:ext cx="1765300" cy="862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Restaurants</a:t>
            </a:r>
          </a:p>
        </p:txBody>
      </p:sp>
      <p:sp>
        <p:nvSpPr>
          <p:cNvPr id="8" name="Rounded Rectangle 7">
            <a:extLst>
              <a:ext uri="{FF2B5EF4-FFF2-40B4-BE49-F238E27FC236}">
                <a16:creationId xmlns:a16="http://schemas.microsoft.com/office/drawing/2014/main" id="{84FA4E2B-088A-4772-B16E-C81A51E61E40}"/>
              </a:ext>
            </a:extLst>
          </p:cNvPr>
          <p:cNvSpPr/>
          <p:nvPr/>
        </p:nvSpPr>
        <p:spPr>
          <a:xfrm>
            <a:off x="6073775" y="2123482"/>
            <a:ext cx="1714500" cy="86042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Nail bars</a:t>
            </a:r>
          </a:p>
        </p:txBody>
      </p:sp>
      <p:sp>
        <p:nvSpPr>
          <p:cNvPr id="9" name="Rounded Rectangle 8">
            <a:extLst>
              <a:ext uri="{FF2B5EF4-FFF2-40B4-BE49-F238E27FC236}">
                <a16:creationId xmlns:a16="http://schemas.microsoft.com/office/drawing/2014/main" id="{564F578F-0EC2-41BF-8BEB-CBBFD955ACD0}"/>
              </a:ext>
            </a:extLst>
          </p:cNvPr>
          <p:cNvSpPr/>
          <p:nvPr/>
        </p:nvSpPr>
        <p:spPr>
          <a:xfrm>
            <a:off x="7886700" y="2093541"/>
            <a:ext cx="1727200" cy="862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Traveller sites</a:t>
            </a:r>
          </a:p>
        </p:txBody>
      </p:sp>
      <p:sp>
        <p:nvSpPr>
          <p:cNvPr id="10" name="Rounded Rectangle 9">
            <a:extLst>
              <a:ext uri="{FF2B5EF4-FFF2-40B4-BE49-F238E27FC236}">
                <a16:creationId xmlns:a16="http://schemas.microsoft.com/office/drawing/2014/main" id="{ED777238-B310-41CF-914F-2100E734A788}"/>
              </a:ext>
            </a:extLst>
          </p:cNvPr>
          <p:cNvSpPr/>
          <p:nvPr/>
        </p:nvSpPr>
        <p:spPr>
          <a:xfrm>
            <a:off x="2349500" y="3168651"/>
            <a:ext cx="1733550" cy="865187"/>
          </a:xfrm>
          <a:prstGeom prst="round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Factories</a:t>
            </a:r>
          </a:p>
        </p:txBody>
      </p:sp>
      <p:sp>
        <p:nvSpPr>
          <p:cNvPr id="11" name="Rounded Rectangle 10">
            <a:extLst>
              <a:ext uri="{FF2B5EF4-FFF2-40B4-BE49-F238E27FC236}">
                <a16:creationId xmlns:a16="http://schemas.microsoft.com/office/drawing/2014/main" id="{F3BEBD1F-E433-49D9-9901-44D1652F10B5}"/>
              </a:ext>
            </a:extLst>
          </p:cNvPr>
          <p:cNvSpPr/>
          <p:nvPr/>
        </p:nvSpPr>
        <p:spPr>
          <a:xfrm>
            <a:off x="4219575" y="3162301"/>
            <a:ext cx="1765300" cy="874712"/>
          </a:xfrm>
          <a:prstGeom prst="round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Brothels</a:t>
            </a:r>
          </a:p>
        </p:txBody>
      </p:sp>
      <p:sp>
        <p:nvSpPr>
          <p:cNvPr id="12" name="Rounded Rectangle 11">
            <a:extLst>
              <a:ext uri="{FF2B5EF4-FFF2-40B4-BE49-F238E27FC236}">
                <a16:creationId xmlns:a16="http://schemas.microsoft.com/office/drawing/2014/main" id="{D41C3C83-5B44-46E1-BB2F-42EC3CEFBD04}"/>
              </a:ext>
            </a:extLst>
          </p:cNvPr>
          <p:cNvSpPr/>
          <p:nvPr/>
        </p:nvSpPr>
        <p:spPr>
          <a:xfrm>
            <a:off x="6096000" y="3120509"/>
            <a:ext cx="1714500" cy="884237"/>
          </a:xfrm>
          <a:prstGeom prst="round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Private dwellings</a:t>
            </a:r>
          </a:p>
        </p:txBody>
      </p:sp>
      <p:sp>
        <p:nvSpPr>
          <p:cNvPr id="13" name="Rounded Rectangle 12">
            <a:extLst>
              <a:ext uri="{FF2B5EF4-FFF2-40B4-BE49-F238E27FC236}">
                <a16:creationId xmlns:a16="http://schemas.microsoft.com/office/drawing/2014/main" id="{1A2DB9A6-1832-4656-8C4E-DED8B859BC79}"/>
              </a:ext>
            </a:extLst>
          </p:cNvPr>
          <p:cNvSpPr/>
          <p:nvPr/>
        </p:nvSpPr>
        <p:spPr>
          <a:xfrm>
            <a:off x="7886700" y="3115329"/>
            <a:ext cx="1727200" cy="884237"/>
          </a:xfrm>
          <a:prstGeom prst="round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Farms</a:t>
            </a:r>
          </a:p>
        </p:txBody>
      </p:sp>
      <p:sp>
        <p:nvSpPr>
          <p:cNvPr id="14" name="Rounded Rectangle 13">
            <a:extLst>
              <a:ext uri="{FF2B5EF4-FFF2-40B4-BE49-F238E27FC236}">
                <a16:creationId xmlns:a16="http://schemas.microsoft.com/office/drawing/2014/main" id="{5F871858-8F02-43E0-8F80-D6CD8A2CC4D8}"/>
              </a:ext>
            </a:extLst>
          </p:cNvPr>
          <p:cNvSpPr/>
          <p:nvPr/>
        </p:nvSpPr>
        <p:spPr>
          <a:xfrm>
            <a:off x="2349500" y="4259432"/>
            <a:ext cx="1733550" cy="82867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Cannabis Farms</a:t>
            </a:r>
          </a:p>
        </p:txBody>
      </p:sp>
      <p:sp>
        <p:nvSpPr>
          <p:cNvPr id="15" name="Rounded Rectangle 14">
            <a:extLst>
              <a:ext uri="{FF2B5EF4-FFF2-40B4-BE49-F238E27FC236}">
                <a16:creationId xmlns:a16="http://schemas.microsoft.com/office/drawing/2014/main" id="{D0EB298D-44E1-4648-9197-F5E3146F17B7}"/>
              </a:ext>
            </a:extLst>
          </p:cNvPr>
          <p:cNvSpPr/>
          <p:nvPr/>
        </p:nvSpPr>
        <p:spPr>
          <a:xfrm>
            <a:off x="4225925" y="4259432"/>
            <a:ext cx="1733550" cy="82867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Care Homes</a:t>
            </a:r>
          </a:p>
        </p:txBody>
      </p:sp>
      <p:sp>
        <p:nvSpPr>
          <p:cNvPr id="16" name="Rounded Rectangle 15">
            <a:extLst>
              <a:ext uri="{FF2B5EF4-FFF2-40B4-BE49-F238E27FC236}">
                <a16:creationId xmlns:a16="http://schemas.microsoft.com/office/drawing/2014/main" id="{5DB9F701-F707-4927-A848-AFE3DA5631F0}"/>
              </a:ext>
            </a:extLst>
          </p:cNvPr>
          <p:cNvSpPr/>
          <p:nvPr/>
        </p:nvSpPr>
        <p:spPr>
          <a:xfrm>
            <a:off x="6096000" y="4259432"/>
            <a:ext cx="1701800" cy="86836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Recycling Sites</a:t>
            </a:r>
          </a:p>
        </p:txBody>
      </p:sp>
      <p:sp>
        <p:nvSpPr>
          <p:cNvPr id="17" name="Rounded Rectangle 16">
            <a:extLst>
              <a:ext uri="{FF2B5EF4-FFF2-40B4-BE49-F238E27FC236}">
                <a16:creationId xmlns:a16="http://schemas.microsoft.com/office/drawing/2014/main" id="{56D75000-E94B-4753-B450-AF1918BF0D6B}"/>
              </a:ext>
            </a:extLst>
          </p:cNvPr>
          <p:cNvSpPr/>
          <p:nvPr/>
        </p:nvSpPr>
        <p:spPr>
          <a:xfrm>
            <a:off x="7934325" y="4249113"/>
            <a:ext cx="1727200" cy="8890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Fishing Industry</a:t>
            </a:r>
          </a:p>
        </p:txBody>
      </p:sp>
      <p:sp>
        <p:nvSpPr>
          <p:cNvPr id="3" name="Rounded Rectangle 10">
            <a:extLst>
              <a:ext uri="{FF2B5EF4-FFF2-40B4-BE49-F238E27FC236}">
                <a16:creationId xmlns:a16="http://schemas.microsoft.com/office/drawing/2014/main" id="{F219920F-1CEC-D57A-3EC2-0A232BC902C6}"/>
              </a:ext>
            </a:extLst>
          </p:cNvPr>
          <p:cNvSpPr/>
          <p:nvPr/>
        </p:nvSpPr>
        <p:spPr>
          <a:xfrm>
            <a:off x="2317750" y="5241132"/>
            <a:ext cx="1765300" cy="874712"/>
          </a:xfrm>
          <a:prstGeom prst="round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Building Sites</a:t>
            </a:r>
          </a:p>
        </p:txBody>
      </p:sp>
      <p:sp>
        <p:nvSpPr>
          <p:cNvPr id="4" name="Rounded Rectangle 10">
            <a:extLst>
              <a:ext uri="{FF2B5EF4-FFF2-40B4-BE49-F238E27FC236}">
                <a16:creationId xmlns:a16="http://schemas.microsoft.com/office/drawing/2014/main" id="{8EBE21DC-3976-D069-4C28-5279A642A3D7}"/>
              </a:ext>
            </a:extLst>
          </p:cNvPr>
          <p:cNvSpPr/>
          <p:nvPr/>
        </p:nvSpPr>
        <p:spPr>
          <a:xfrm>
            <a:off x="4219575" y="5241132"/>
            <a:ext cx="1765300" cy="874712"/>
          </a:xfrm>
          <a:prstGeom prst="round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Hotel / holiday home</a:t>
            </a:r>
          </a:p>
        </p:txBody>
      </p:sp>
      <p:sp>
        <p:nvSpPr>
          <p:cNvPr id="5" name="Rounded Rectangle 10">
            <a:extLst>
              <a:ext uri="{FF2B5EF4-FFF2-40B4-BE49-F238E27FC236}">
                <a16:creationId xmlns:a16="http://schemas.microsoft.com/office/drawing/2014/main" id="{5C1464A3-EF4B-AC41-7AD0-BC86D64E349A}"/>
              </a:ext>
            </a:extLst>
          </p:cNvPr>
          <p:cNvSpPr/>
          <p:nvPr/>
        </p:nvSpPr>
        <p:spPr>
          <a:xfrm>
            <a:off x="6121400" y="5241132"/>
            <a:ext cx="1693863" cy="874712"/>
          </a:xfrm>
          <a:prstGeom prst="round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Employment agencies</a:t>
            </a:r>
          </a:p>
        </p:txBody>
      </p:sp>
      <p:sp>
        <p:nvSpPr>
          <p:cNvPr id="18" name="Rounded Rectangle 10">
            <a:extLst>
              <a:ext uri="{FF2B5EF4-FFF2-40B4-BE49-F238E27FC236}">
                <a16:creationId xmlns:a16="http://schemas.microsoft.com/office/drawing/2014/main" id="{AA069821-02A2-D563-4B53-3CE4BC3C5554}"/>
              </a:ext>
            </a:extLst>
          </p:cNvPr>
          <p:cNvSpPr/>
          <p:nvPr/>
        </p:nvSpPr>
        <p:spPr>
          <a:xfrm>
            <a:off x="7951788" y="5241132"/>
            <a:ext cx="1709737" cy="874712"/>
          </a:xfrm>
          <a:prstGeom prst="round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On-street begging</a:t>
            </a:r>
          </a:p>
        </p:txBody>
      </p:sp>
      <p:sp>
        <p:nvSpPr>
          <p:cNvPr id="21" name="Rectangle 20">
            <a:extLst>
              <a:ext uri="{FF2B5EF4-FFF2-40B4-BE49-F238E27FC236}">
                <a16:creationId xmlns:a16="http://schemas.microsoft.com/office/drawing/2014/main" id="{F672DA8F-6563-E455-8493-4C52DAF13D57}"/>
              </a:ext>
            </a:extLst>
          </p:cNvPr>
          <p:cNvSpPr/>
          <p:nvPr/>
        </p:nvSpPr>
        <p:spPr>
          <a:xfrm>
            <a:off x="0" y="0"/>
            <a:ext cx="12192001" cy="1213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Overview of                                                                                                             </a:t>
            </a:r>
            <a:r>
              <a:rPr lang="en-GB" sz="2400" dirty="0">
                <a:solidFill>
                  <a:schemeClr val="tx1"/>
                </a:solidFill>
              </a:rPr>
              <a:t> </a:t>
            </a:r>
            <a:endParaRPr lang="en-GB" dirty="0">
              <a:solidFill>
                <a:schemeClr val="tx1"/>
              </a:solidFill>
            </a:endParaRPr>
          </a:p>
        </p:txBody>
      </p:sp>
      <p:pic>
        <p:nvPicPr>
          <p:cNvPr id="22" name="Picture 21" descr="E:\Documents\logo\Clewer.jpg">
            <a:extLst>
              <a:ext uri="{FF2B5EF4-FFF2-40B4-BE49-F238E27FC236}">
                <a16:creationId xmlns:a16="http://schemas.microsoft.com/office/drawing/2014/main" id="{493883A1-1A74-A169-D74A-A496725885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533" b="21405"/>
          <a:stretch/>
        </p:blipFill>
        <p:spPr bwMode="auto">
          <a:xfrm>
            <a:off x="136121" y="203888"/>
            <a:ext cx="1733550" cy="82072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267337BB-1241-DDAE-2390-A540AAC441C8}"/>
              </a:ext>
            </a:extLst>
          </p:cNvPr>
          <p:cNvSpPr txBox="1">
            <a:spLocks/>
          </p:cNvSpPr>
          <p:nvPr/>
        </p:nvSpPr>
        <p:spPr>
          <a:xfrm>
            <a:off x="545836" y="1316819"/>
            <a:ext cx="10440000" cy="49999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Exercise - Where are some of the locations that this exploitation could take place?</a:t>
            </a:r>
          </a:p>
          <a:p>
            <a:endParaRPr lang="en-GB" dirty="0">
              <a:solidFill>
                <a:schemeClr val="bg1"/>
              </a:solidFill>
            </a:endParaRPr>
          </a:p>
        </p:txBody>
      </p:sp>
      <p:pic>
        <p:nvPicPr>
          <p:cNvPr id="19" name="Picture 18">
            <a:extLst>
              <a:ext uri="{FF2B5EF4-FFF2-40B4-BE49-F238E27FC236}">
                <a16:creationId xmlns:a16="http://schemas.microsoft.com/office/drawing/2014/main" id="{8D06BF0F-8D23-14C2-79CA-D7CB5CCE7BBA}"/>
              </a:ext>
            </a:extLst>
          </p:cNvPr>
          <p:cNvPicPr>
            <a:picLocks noChangeAspect="1"/>
          </p:cNvPicPr>
          <p:nvPr/>
        </p:nvPicPr>
        <p:blipFill rotWithShape="1">
          <a:blip r:embed="rId4"/>
          <a:srcRect l="65244" t="17295" r="4357" b="29453"/>
          <a:stretch/>
        </p:blipFill>
        <p:spPr>
          <a:xfrm>
            <a:off x="10985836" y="92998"/>
            <a:ext cx="1070043" cy="1027804"/>
          </a:xfrm>
          <a:prstGeom prst="rect">
            <a:avLst/>
          </a:prstGeom>
        </p:spPr>
      </p:pic>
      <p:sp>
        <p:nvSpPr>
          <p:cNvPr id="23" name="TextBox 22">
            <a:extLst>
              <a:ext uri="{FF2B5EF4-FFF2-40B4-BE49-F238E27FC236}">
                <a16:creationId xmlns:a16="http://schemas.microsoft.com/office/drawing/2014/main" id="{27655B3A-57DD-3ADE-0678-2274BCA80277}"/>
              </a:ext>
            </a:extLst>
          </p:cNvPr>
          <p:cNvSpPr txBox="1"/>
          <p:nvPr/>
        </p:nvSpPr>
        <p:spPr>
          <a:xfrm>
            <a:off x="3693235" y="345290"/>
            <a:ext cx="4856329" cy="523220"/>
          </a:xfrm>
          <a:prstGeom prst="rect">
            <a:avLst/>
          </a:prstGeom>
          <a:noFill/>
        </p:spPr>
        <p:txBody>
          <a:bodyPr wrap="none" rtlCol="0">
            <a:spAutoFit/>
          </a:bodyPr>
          <a:lstStyle/>
          <a:p>
            <a:r>
              <a:rPr lang="en-GB" sz="2800" b="1" dirty="0"/>
              <a:t>Understanding modern slavery </a:t>
            </a:r>
          </a:p>
        </p:txBody>
      </p:sp>
    </p:spTree>
    <p:extLst>
      <p:ext uri="{BB962C8B-B14F-4D97-AF65-F5344CB8AC3E}">
        <p14:creationId xmlns:p14="http://schemas.microsoft.com/office/powerpoint/2010/main" val="21357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500"/>
                                        <p:tgtEl>
                                          <p:spTgt spid="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3" grpId="0" animBg="1"/>
      <p:bldP spid="4" grpId="0" animBg="1"/>
      <p:bldP spid="5"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Slide Number Placeholder 3">
            <a:extLst>
              <a:ext uri="{FF2B5EF4-FFF2-40B4-BE49-F238E27FC236}">
                <a16:creationId xmlns:a16="http://schemas.microsoft.com/office/drawing/2014/main" id="{D5960FCA-F08F-43D6-98D8-CC6C9D997425}"/>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16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Lucida Grande"/>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cs typeface="Arial" panose="020B0604020202020204" pitchFamily="34" charset="0"/>
              </a:defRPr>
            </a:lvl9pPr>
          </a:lstStyle>
          <a:p>
            <a:pPr>
              <a:spcBef>
                <a:spcPct val="0"/>
              </a:spcBef>
            </a:pPr>
            <a:fld id="{534E90A6-EC2A-40F4-9B8A-F6AEF6CF228B}" type="slidenum">
              <a:rPr lang="en-US" altLang="en-US" sz="1200">
                <a:solidFill>
                  <a:srgbClr val="8A8994"/>
                </a:solidFill>
              </a:rPr>
              <a:pPr>
                <a:spcBef>
                  <a:spcPct val="0"/>
                </a:spcBef>
              </a:pPr>
              <a:t>9</a:t>
            </a:fld>
            <a:endParaRPr lang="en-US" altLang="en-US" sz="1200">
              <a:solidFill>
                <a:srgbClr val="8A8994"/>
              </a:solidFill>
            </a:endParaRPr>
          </a:p>
        </p:txBody>
      </p:sp>
      <p:sp>
        <p:nvSpPr>
          <p:cNvPr id="48132" name="Rectangle 4">
            <a:extLst>
              <a:ext uri="{FF2B5EF4-FFF2-40B4-BE49-F238E27FC236}">
                <a16:creationId xmlns:a16="http://schemas.microsoft.com/office/drawing/2014/main" id="{23EC12B9-EB94-4981-8AF3-8D29EEB553AC}"/>
              </a:ext>
            </a:extLst>
          </p:cNvPr>
          <p:cNvSpPr>
            <a:spLocks noChangeArrowheads="1"/>
          </p:cNvSpPr>
          <p:nvPr/>
        </p:nvSpPr>
        <p:spPr bwMode="auto">
          <a:xfrm>
            <a:off x="1206500" y="1405733"/>
            <a:ext cx="8407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16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Lucida Grande"/>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cs typeface="Arial" panose="020B0604020202020204" pitchFamily="34" charset="0"/>
              </a:defRPr>
            </a:lvl9pPr>
          </a:lstStyle>
          <a:p>
            <a:pPr>
              <a:spcBef>
                <a:spcPts val="600"/>
              </a:spcBef>
              <a:spcAft>
                <a:spcPts val="600"/>
              </a:spcAft>
            </a:pPr>
            <a:r>
              <a:rPr lang="en-US" altLang="en-US" sz="2400" dirty="0">
                <a:latin typeface="Calibri" panose="020F0502020204030204" pitchFamily="34" charset="0"/>
                <a:cs typeface="Calibri" panose="020F0502020204030204" pitchFamily="34" charset="0"/>
              </a:rPr>
              <a:t>How offenders exert control</a:t>
            </a:r>
          </a:p>
          <a:p>
            <a:pPr>
              <a:spcBef>
                <a:spcPts val="600"/>
              </a:spcBef>
              <a:spcAft>
                <a:spcPts val="600"/>
              </a:spcAft>
            </a:pPr>
            <a:r>
              <a:rPr lang="en-US" altLang="en-US" sz="2400" dirty="0">
                <a:latin typeface="Calibri" panose="020F0502020204030204" pitchFamily="34" charset="0"/>
                <a:cs typeface="Calibri" panose="020F0502020204030204" pitchFamily="34" charset="0"/>
              </a:rPr>
              <a:t>Exercise</a:t>
            </a:r>
            <a:r>
              <a:rPr lang="en-GB" altLang="en-US" sz="2400" dirty="0">
                <a:latin typeface="Calibri" panose="020F0502020204030204" pitchFamily="34" charset="0"/>
                <a:cs typeface="Calibri" panose="020F0502020204030204" pitchFamily="34" charset="0"/>
              </a:rPr>
              <a:t>: Identify the ways in which exploiters exert control over those they seek to enslave </a:t>
            </a:r>
            <a:r>
              <a:rPr lang="en-GB" altLang="en-US" sz="2400">
                <a:latin typeface="Calibri" panose="020F0502020204030204" pitchFamily="34" charset="0"/>
                <a:cs typeface="Calibri" panose="020F0502020204030204" pitchFamily="34" charset="0"/>
              </a:rPr>
              <a:t>or for </a:t>
            </a:r>
            <a:r>
              <a:rPr lang="en-GB" altLang="en-US" sz="2400" dirty="0">
                <a:latin typeface="Calibri" panose="020F0502020204030204" pitchFamily="34" charset="0"/>
                <a:cs typeface="Calibri" panose="020F0502020204030204" pitchFamily="34" charset="0"/>
              </a:rPr>
              <a:t>trafficking </a:t>
            </a:r>
          </a:p>
        </p:txBody>
      </p:sp>
      <p:sp>
        <p:nvSpPr>
          <p:cNvPr id="6" name="Rounded Rectangle 5">
            <a:extLst>
              <a:ext uri="{FF2B5EF4-FFF2-40B4-BE49-F238E27FC236}">
                <a16:creationId xmlns:a16="http://schemas.microsoft.com/office/drawing/2014/main" id="{0F8EA638-D55A-4A7D-893A-17D992433BA9}"/>
              </a:ext>
            </a:extLst>
          </p:cNvPr>
          <p:cNvSpPr/>
          <p:nvPr/>
        </p:nvSpPr>
        <p:spPr>
          <a:xfrm>
            <a:off x="2349500" y="3168651"/>
            <a:ext cx="1733550" cy="862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Coercion through fear</a:t>
            </a:r>
          </a:p>
        </p:txBody>
      </p:sp>
      <p:sp>
        <p:nvSpPr>
          <p:cNvPr id="7" name="Rounded Rectangle 6">
            <a:extLst>
              <a:ext uri="{FF2B5EF4-FFF2-40B4-BE49-F238E27FC236}">
                <a16:creationId xmlns:a16="http://schemas.microsoft.com/office/drawing/2014/main" id="{378B105D-239F-4A19-9466-968F83951B84}"/>
              </a:ext>
            </a:extLst>
          </p:cNvPr>
          <p:cNvSpPr/>
          <p:nvPr/>
        </p:nvSpPr>
        <p:spPr>
          <a:xfrm>
            <a:off x="4178300" y="3168651"/>
            <a:ext cx="1765300" cy="862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Intimidation</a:t>
            </a:r>
          </a:p>
        </p:txBody>
      </p:sp>
      <p:sp>
        <p:nvSpPr>
          <p:cNvPr id="8" name="Rounded Rectangle 7">
            <a:extLst>
              <a:ext uri="{FF2B5EF4-FFF2-40B4-BE49-F238E27FC236}">
                <a16:creationId xmlns:a16="http://schemas.microsoft.com/office/drawing/2014/main" id="{84FA4E2B-088A-4772-B16E-C81A51E61E40}"/>
              </a:ext>
            </a:extLst>
          </p:cNvPr>
          <p:cNvSpPr/>
          <p:nvPr/>
        </p:nvSpPr>
        <p:spPr>
          <a:xfrm>
            <a:off x="6057900" y="3170239"/>
            <a:ext cx="1714500" cy="86042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Use of force</a:t>
            </a:r>
          </a:p>
        </p:txBody>
      </p:sp>
      <p:sp>
        <p:nvSpPr>
          <p:cNvPr id="9" name="Rounded Rectangle 8">
            <a:extLst>
              <a:ext uri="{FF2B5EF4-FFF2-40B4-BE49-F238E27FC236}">
                <a16:creationId xmlns:a16="http://schemas.microsoft.com/office/drawing/2014/main" id="{564F578F-0EC2-41BF-8BEB-CBBFD955ACD0}"/>
              </a:ext>
            </a:extLst>
          </p:cNvPr>
          <p:cNvSpPr/>
          <p:nvPr/>
        </p:nvSpPr>
        <p:spPr>
          <a:xfrm>
            <a:off x="7886700" y="3168651"/>
            <a:ext cx="1727200" cy="862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Blackmail</a:t>
            </a:r>
          </a:p>
        </p:txBody>
      </p:sp>
      <p:sp>
        <p:nvSpPr>
          <p:cNvPr id="10" name="Rounded Rectangle 9">
            <a:extLst>
              <a:ext uri="{FF2B5EF4-FFF2-40B4-BE49-F238E27FC236}">
                <a16:creationId xmlns:a16="http://schemas.microsoft.com/office/drawing/2014/main" id="{ED777238-B310-41CF-914F-2100E734A788}"/>
              </a:ext>
            </a:extLst>
          </p:cNvPr>
          <p:cNvSpPr/>
          <p:nvPr/>
        </p:nvSpPr>
        <p:spPr>
          <a:xfrm>
            <a:off x="2349500" y="4205289"/>
            <a:ext cx="1733550" cy="865187"/>
          </a:xfrm>
          <a:prstGeom prst="round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Fear of authorities</a:t>
            </a:r>
          </a:p>
        </p:txBody>
      </p:sp>
      <p:sp>
        <p:nvSpPr>
          <p:cNvPr id="11" name="Rounded Rectangle 10">
            <a:extLst>
              <a:ext uri="{FF2B5EF4-FFF2-40B4-BE49-F238E27FC236}">
                <a16:creationId xmlns:a16="http://schemas.microsoft.com/office/drawing/2014/main" id="{F3BEBD1F-E433-49D9-9901-44D1652F10B5}"/>
              </a:ext>
            </a:extLst>
          </p:cNvPr>
          <p:cNvSpPr/>
          <p:nvPr/>
        </p:nvSpPr>
        <p:spPr>
          <a:xfrm>
            <a:off x="4178300" y="4195763"/>
            <a:ext cx="1765300" cy="874712"/>
          </a:xfrm>
          <a:prstGeom prst="round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Exploiting vulnerability</a:t>
            </a:r>
          </a:p>
        </p:txBody>
      </p:sp>
      <p:sp>
        <p:nvSpPr>
          <p:cNvPr id="12" name="Rounded Rectangle 11">
            <a:extLst>
              <a:ext uri="{FF2B5EF4-FFF2-40B4-BE49-F238E27FC236}">
                <a16:creationId xmlns:a16="http://schemas.microsoft.com/office/drawing/2014/main" id="{D41C3C83-5B44-46E1-BB2F-42EC3CEFBD04}"/>
              </a:ext>
            </a:extLst>
          </p:cNvPr>
          <p:cNvSpPr/>
          <p:nvPr/>
        </p:nvSpPr>
        <p:spPr>
          <a:xfrm>
            <a:off x="6057900" y="4186239"/>
            <a:ext cx="1714500" cy="884237"/>
          </a:xfrm>
          <a:prstGeom prst="round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Removal of control</a:t>
            </a:r>
          </a:p>
        </p:txBody>
      </p:sp>
      <p:sp>
        <p:nvSpPr>
          <p:cNvPr id="13" name="Rounded Rectangle 12">
            <a:extLst>
              <a:ext uri="{FF2B5EF4-FFF2-40B4-BE49-F238E27FC236}">
                <a16:creationId xmlns:a16="http://schemas.microsoft.com/office/drawing/2014/main" id="{1A2DB9A6-1832-4656-8C4E-DED8B859BC79}"/>
              </a:ext>
            </a:extLst>
          </p:cNvPr>
          <p:cNvSpPr/>
          <p:nvPr/>
        </p:nvSpPr>
        <p:spPr>
          <a:xfrm>
            <a:off x="7886700" y="4186239"/>
            <a:ext cx="1727200" cy="884237"/>
          </a:xfrm>
          <a:prstGeom prst="round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Isolation</a:t>
            </a:r>
          </a:p>
        </p:txBody>
      </p:sp>
      <p:sp>
        <p:nvSpPr>
          <p:cNvPr id="14" name="Rounded Rectangle 13">
            <a:extLst>
              <a:ext uri="{FF2B5EF4-FFF2-40B4-BE49-F238E27FC236}">
                <a16:creationId xmlns:a16="http://schemas.microsoft.com/office/drawing/2014/main" id="{5F871858-8F02-43E0-8F80-D6CD8A2CC4D8}"/>
              </a:ext>
            </a:extLst>
          </p:cNvPr>
          <p:cNvSpPr/>
          <p:nvPr/>
        </p:nvSpPr>
        <p:spPr>
          <a:xfrm>
            <a:off x="2349500" y="5264151"/>
            <a:ext cx="1733550" cy="82867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Remove travel documents</a:t>
            </a:r>
          </a:p>
        </p:txBody>
      </p:sp>
      <p:sp>
        <p:nvSpPr>
          <p:cNvPr id="15" name="Rounded Rectangle 14">
            <a:extLst>
              <a:ext uri="{FF2B5EF4-FFF2-40B4-BE49-F238E27FC236}">
                <a16:creationId xmlns:a16="http://schemas.microsoft.com/office/drawing/2014/main" id="{D0EB298D-44E1-4648-9197-F5E3146F17B7}"/>
              </a:ext>
            </a:extLst>
          </p:cNvPr>
          <p:cNvSpPr/>
          <p:nvPr/>
        </p:nvSpPr>
        <p:spPr>
          <a:xfrm>
            <a:off x="4210050" y="5264151"/>
            <a:ext cx="1733550" cy="82867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Removal of self-esteem</a:t>
            </a:r>
          </a:p>
        </p:txBody>
      </p:sp>
      <p:sp>
        <p:nvSpPr>
          <p:cNvPr id="16" name="Rounded Rectangle 15">
            <a:extLst>
              <a:ext uri="{FF2B5EF4-FFF2-40B4-BE49-F238E27FC236}">
                <a16:creationId xmlns:a16="http://schemas.microsoft.com/office/drawing/2014/main" id="{5DB9F701-F707-4927-A848-AFE3DA5631F0}"/>
              </a:ext>
            </a:extLst>
          </p:cNvPr>
          <p:cNvSpPr/>
          <p:nvPr/>
        </p:nvSpPr>
        <p:spPr>
          <a:xfrm>
            <a:off x="6070600" y="5224463"/>
            <a:ext cx="1701800" cy="86836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Arial" panose="020B0604020202020204" pitchFamily="34" charset="0"/>
                <a:ea typeface="Calibri" charset="0"/>
                <a:cs typeface="Arial" panose="020B0604020202020204" pitchFamily="34" charset="0"/>
              </a:rPr>
              <a:t>Debt bondage</a:t>
            </a:r>
          </a:p>
        </p:txBody>
      </p:sp>
      <p:sp>
        <p:nvSpPr>
          <p:cNvPr id="17" name="Rounded Rectangle 16">
            <a:extLst>
              <a:ext uri="{FF2B5EF4-FFF2-40B4-BE49-F238E27FC236}">
                <a16:creationId xmlns:a16="http://schemas.microsoft.com/office/drawing/2014/main" id="{56D75000-E94B-4753-B450-AF1918BF0D6B}"/>
              </a:ext>
            </a:extLst>
          </p:cNvPr>
          <p:cNvSpPr/>
          <p:nvPr/>
        </p:nvSpPr>
        <p:spPr>
          <a:xfrm>
            <a:off x="7886700" y="5203825"/>
            <a:ext cx="1727200" cy="8890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latin typeface="Arial" panose="020B0604020202020204" pitchFamily="34" charset="0"/>
                <a:ea typeface="Calibri" charset="0"/>
                <a:cs typeface="Arial" panose="020B0604020202020204" pitchFamily="34" charset="0"/>
              </a:rPr>
              <a:t>Sexual assaults</a:t>
            </a:r>
          </a:p>
        </p:txBody>
      </p:sp>
      <p:sp>
        <p:nvSpPr>
          <p:cNvPr id="3" name="Rectangle 2">
            <a:extLst>
              <a:ext uri="{FF2B5EF4-FFF2-40B4-BE49-F238E27FC236}">
                <a16:creationId xmlns:a16="http://schemas.microsoft.com/office/drawing/2014/main" id="{54322918-B838-7243-101D-A2D05B50E059}"/>
              </a:ext>
            </a:extLst>
          </p:cNvPr>
          <p:cNvSpPr/>
          <p:nvPr/>
        </p:nvSpPr>
        <p:spPr>
          <a:xfrm>
            <a:off x="0" y="0"/>
            <a:ext cx="12192001" cy="10779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Overview of</a:t>
            </a:r>
            <a:endParaRPr lang="en-GB" dirty="0">
              <a:solidFill>
                <a:schemeClr val="tx1"/>
              </a:solidFill>
            </a:endParaRPr>
          </a:p>
        </p:txBody>
      </p:sp>
      <p:pic>
        <p:nvPicPr>
          <p:cNvPr id="4" name="Picture 3" descr="E:\Documents\logo\Clewer.jpg">
            <a:extLst>
              <a:ext uri="{FF2B5EF4-FFF2-40B4-BE49-F238E27FC236}">
                <a16:creationId xmlns:a16="http://schemas.microsoft.com/office/drawing/2014/main" id="{A03ECFBA-3025-687E-197F-613FC02292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533" b="21405"/>
          <a:stretch/>
        </p:blipFill>
        <p:spPr bwMode="auto">
          <a:xfrm>
            <a:off x="181228" y="113126"/>
            <a:ext cx="1733550" cy="82072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756BCF-A43B-3916-C80F-2CCE252EC690}"/>
              </a:ext>
            </a:extLst>
          </p:cNvPr>
          <p:cNvSpPr txBox="1"/>
          <p:nvPr/>
        </p:nvSpPr>
        <p:spPr>
          <a:xfrm>
            <a:off x="3667835" y="102568"/>
            <a:ext cx="4856329" cy="523220"/>
          </a:xfrm>
          <a:prstGeom prst="rect">
            <a:avLst/>
          </a:prstGeom>
          <a:noFill/>
        </p:spPr>
        <p:txBody>
          <a:bodyPr wrap="none" rtlCol="0">
            <a:spAutoFit/>
          </a:bodyPr>
          <a:lstStyle/>
          <a:p>
            <a:r>
              <a:rPr lang="en-GB" sz="2800" b="1" dirty="0"/>
              <a:t>Understanding modern slavery </a:t>
            </a:r>
          </a:p>
        </p:txBody>
      </p:sp>
      <p:pic>
        <p:nvPicPr>
          <p:cNvPr id="18" name="Picture 17">
            <a:extLst>
              <a:ext uri="{FF2B5EF4-FFF2-40B4-BE49-F238E27FC236}">
                <a16:creationId xmlns:a16="http://schemas.microsoft.com/office/drawing/2014/main" id="{0FE7DB28-FEB0-5F4B-41B3-A82ADF99E9AB}"/>
              </a:ext>
            </a:extLst>
          </p:cNvPr>
          <p:cNvPicPr>
            <a:picLocks noChangeAspect="1"/>
          </p:cNvPicPr>
          <p:nvPr/>
        </p:nvPicPr>
        <p:blipFill rotWithShape="1">
          <a:blip r:embed="rId4"/>
          <a:srcRect l="65244" t="17295" r="4357" b="29453"/>
          <a:stretch/>
        </p:blipFill>
        <p:spPr>
          <a:xfrm>
            <a:off x="11090196" y="116331"/>
            <a:ext cx="920576" cy="884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fade">
                                      <p:cBhvr>
                                        <p:cTn id="7" dur="5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1032</TotalTime>
  <Words>3431</Words>
  <Application>Microsoft Office PowerPoint</Application>
  <PresentationFormat>Widescreen</PresentationFormat>
  <Paragraphs>420</Paragraphs>
  <Slides>42</Slides>
  <Notes>23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ADLaM Display</vt:lpstr>
      <vt:lpstr>Aptos</vt:lpstr>
      <vt:lpstr>Arial</vt:lpstr>
      <vt:lpstr>Calibri</vt:lpstr>
      <vt:lpstr>Calibri Light</vt:lpstr>
      <vt:lpstr>Open Sans</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Mouradian</dc:creator>
  <cp:lastModifiedBy>DAVIS Kate 31261</cp:lastModifiedBy>
  <cp:revision>62</cp:revision>
  <dcterms:created xsi:type="dcterms:W3CDTF">2023-11-17T11:54:20Z</dcterms:created>
  <dcterms:modified xsi:type="dcterms:W3CDTF">2025-08-19T13:23:36Z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cbfa385-8296-4297-a9ac-837a1833737a_Enabled">
    <vt:lpwstr>true</vt:lpwstr>
  </property>
  <property fmtid="{D5CDD505-2E9C-101B-9397-08002B2CF9AE}" pid="3" name="MSIP_Label_ccbfa385-8296-4297-a9ac-837a1833737a_SetDate">
    <vt:lpwstr>2023-12-20T10:59:14Z</vt:lpwstr>
  </property>
  <property fmtid="{D5CDD505-2E9C-101B-9397-08002B2CF9AE}" pid="4" name="MSIP_Label_ccbfa385-8296-4297-a9ac-837a1833737a_Method">
    <vt:lpwstr>Standard</vt:lpwstr>
  </property>
  <property fmtid="{D5CDD505-2E9C-101B-9397-08002B2CF9AE}" pid="5" name="MSIP_Label_ccbfa385-8296-4297-a9ac-837a1833737a_Name">
    <vt:lpwstr>ccbfa385-8296-4297-a9ac-837a1833737a</vt:lpwstr>
  </property>
  <property fmtid="{D5CDD505-2E9C-101B-9397-08002B2CF9AE}" pid="6" name="MSIP_Label_ccbfa385-8296-4297-a9ac-837a1833737a_SiteId">
    <vt:lpwstr>4515d0c5-b418-4cfa-9741-222da68a18d7</vt:lpwstr>
  </property>
  <property fmtid="{D5CDD505-2E9C-101B-9397-08002B2CF9AE}" pid="7" name="MSIP_Label_ccbfa385-8296-4297-a9ac-837a1833737a_ActionId">
    <vt:lpwstr>ad33f75d-f283-4c08-b215-5115f8617fdd</vt:lpwstr>
  </property>
  <property fmtid="{D5CDD505-2E9C-101B-9397-08002B2CF9AE}" pid="8" name="MSIP_Label_ccbfa385-8296-4297-a9ac-837a1833737a_ContentBits">
    <vt:lpwstr>0</vt:lpwstr>
  </property>
</Properties>
</file>